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27"/>
  </p:notesMasterIdLst>
  <p:sldIdLst>
    <p:sldId id="256" r:id="rId5"/>
    <p:sldId id="275" r:id="rId6"/>
    <p:sldId id="257" r:id="rId7"/>
    <p:sldId id="258" r:id="rId8"/>
    <p:sldId id="259" r:id="rId9"/>
    <p:sldId id="260" r:id="rId10"/>
    <p:sldId id="261" r:id="rId11"/>
    <p:sldId id="277" r:id="rId12"/>
    <p:sldId id="262" r:id="rId13"/>
    <p:sldId id="271" r:id="rId14"/>
    <p:sldId id="272" r:id="rId15"/>
    <p:sldId id="274" r:id="rId16"/>
    <p:sldId id="264" r:id="rId17"/>
    <p:sldId id="265" r:id="rId18"/>
    <p:sldId id="267" r:id="rId19"/>
    <p:sldId id="268" r:id="rId20"/>
    <p:sldId id="281" r:id="rId21"/>
    <p:sldId id="269" r:id="rId22"/>
    <p:sldId id="270" r:id="rId23"/>
    <p:sldId id="278" r:id="rId24"/>
    <p:sldId id="279" r:id="rId25"/>
    <p:sldId id="282" r:id="rId26"/>
  </p:sldIdLst>
  <p:sldSz cx="9144000" cy="5143500" type="screen16x9"/>
  <p:notesSz cx="6858000" cy="9144000"/>
  <p:embeddedFontLst>
    <p:embeddedFont>
      <p:font typeface="Cambria Math" panose="02040503050406030204" pitchFamily="18" charset="0"/>
      <p:regular r:id="rId28"/>
    </p:embeddedFont>
    <p:embeddedFont>
      <p:font typeface="Nunito" pitchFamily="2" charset="0"/>
      <p:regular r:id="rId29"/>
      <p:bold r:id="rId30"/>
      <p:italic r:id="rId31"/>
      <p:boldItalic r:id="rId32"/>
    </p:embeddedFont>
    <p:embeddedFont>
      <p:font typeface="Trebuchet MS" panose="020B060302020202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C129D2-1499-E2E0-1F7E-22808C3A334E}" v="19" dt="2024-12-05T18:15:00.537"/>
    <p1510:client id="{1465AA2F-3493-934F-CD1D-F82178DD7737}" v="74" dt="2024-12-05T17:19:10.433"/>
    <p1510:client id="{8311E203-DECE-A888-CDF6-6AEF8DDB0682}" v="53" dt="2024-12-05T17:36:26.397"/>
    <p1510:client id="{9A2EB05C-23BC-453F-B468-2DC6A7401AA6}" v="1140" dt="2024-12-05T18:39:45.1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988"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font" Target="fonts/font7.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2.fntdata"/><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6.fntdata"/><Relationship Id="rId38"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a:extLst>
            <a:ext uri="{FF2B5EF4-FFF2-40B4-BE49-F238E27FC236}">
              <a16:creationId xmlns:a16="http://schemas.microsoft.com/office/drawing/2014/main" id="{7C8E4E9A-F4C4-14F1-7AC1-87B783098B8A}"/>
            </a:ext>
          </a:extLst>
        </p:cNvPr>
        <p:cNvGrpSpPr/>
        <p:nvPr/>
      </p:nvGrpSpPr>
      <p:grpSpPr>
        <a:xfrm>
          <a:off x="0" y="0"/>
          <a:ext cx="0" cy="0"/>
          <a:chOff x="0" y="0"/>
          <a:chExt cx="0" cy="0"/>
        </a:xfrm>
      </p:grpSpPr>
      <p:sp>
        <p:nvSpPr>
          <p:cNvPr id="219" name="Google Shape;219;g31f108f3d7e_0_0:notes">
            <a:extLst>
              <a:ext uri="{FF2B5EF4-FFF2-40B4-BE49-F238E27FC236}">
                <a16:creationId xmlns:a16="http://schemas.microsoft.com/office/drawing/2014/main" id="{344F1326-FC5C-2208-6710-E8B5E1BDB4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31f108f3d7e_0_0:notes">
            <a:extLst>
              <a:ext uri="{FF2B5EF4-FFF2-40B4-BE49-F238E27FC236}">
                <a16:creationId xmlns:a16="http://schemas.microsoft.com/office/drawing/2014/main" id="{503D450B-B8D7-0D41-2675-785469CC77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595959"/>
                </a:solidFill>
              </a:rPr>
              <a:t>Present your system design from a high-level. </a:t>
            </a: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spcBef>
                <a:spcPts val="1200"/>
              </a:spcBef>
              <a:spcAft>
                <a:spcPts val="0"/>
              </a:spcAft>
              <a:buNone/>
            </a:pPr>
            <a:endParaRPr/>
          </a:p>
        </p:txBody>
      </p:sp>
    </p:spTree>
    <p:extLst>
      <p:ext uri="{BB962C8B-B14F-4D97-AF65-F5344CB8AC3E}">
        <p14:creationId xmlns:p14="http://schemas.microsoft.com/office/powerpoint/2010/main" val="1535268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a:extLst>
            <a:ext uri="{FF2B5EF4-FFF2-40B4-BE49-F238E27FC236}">
              <a16:creationId xmlns:a16="http://schemas.microsoft.com/office/drawing/2014/main" id="{27EFC9C8-AA78-5CDA-A0E7-E56AD7A4FDA7}"/>
            </a:ext>
          </a:extLst>
        </p:cNvPr>
        <p:cNvGrpSpPr/>
        <p:nvPr/>
      </p:nvGrpSpPr>
      <p:grpSpPr>
        <a:xfrm>
          <a:off x="0" y="0"/>
          <a:ext cx="0" cy="0"/>
          <a:chOff x="0" y="0"/>
          <a:chExt cx="0" cy="0"/>
        </a:xfrm>
      </p:grpSpPr>
      <p:sp>
        <p:nvSpPr>
          <p:cNvPr id="219" name="Google Shape;219;g31f108f3d7e_0_0:notes">
            <a:extLst>
              <a:ext uri="{FF2B5EF4-FFF2-40B4-BE49-F238E27FC236}">
                <a16:creationId xmlns:a16="http://schemas.microsoft.com/office/drawing/2014/main" id="{141FDF1B-6348-A927-AF59-F8AD49DC53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31f108f3d7e_0_0:notes">
            <a:extLst>
              <a:ext uri="{FF2B5EF4-FFF2-40B4-BE49-F238E27FC236}">
                <a16:creationId xmlns:a16="http://schemas.microsoft.com/office/drawing/2014/main" id="{DA71E24C-705C-961D-7BE9-81452AA7CF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595959"/>
                </a:solidFill>
              </a:rPr>
              <a:t>Present your system design from a high-level. </a:t>
            </a: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spcBef>
                <a:spcPts val="1200"/>
              </a:spcBef>
              <a:spcAft>
                <a:spcPts val="0"/>
              </a:spcAft>
              <a:buNone/>
            </a:pPr>
            <a:endParaRPr/>
          </a:p>
        </p:txBody>
      </p:sp>
    </p:spTree>
    <p:extLst>
      <p:ext uri="{BB962C8B-B14F-4D97-AF65-F5344CB8AC3E}">
        <p14:creationId xmlns:p14="http://schemas.microsoft.com/office/powerpoint/2010/main" val="38676464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a:extLst>
            <a:ext uri="{FF2B5EF4-FFF2-40B4-BE49-F238E27FC236}">
              <a16:creationId xmlns:a16="http://schemas.microsoft.com/office/drawing/2014/main" id="{83B7E73F-B259-3D69-C9A6-1EA6A55F6A07}"/>
            </a:ext>
          </a:extLst>
        </p:cNvPr>
        <p:cNvGrpSpPr/>
        <p:nvPr/>
      </p:nvGrpSpPr>
      <p:grpSpPr>
        <a:xfrm>
          <a:off x="0" y="0"/>
          <a:ext cx="0" cy="0"/>
          <a:chOff x="0" y="0"/>
          <a:chExt cx="0" cy="0"/>
        </a:xfrm>
      </p:grpSpPr>
      <p:sp>
        <p:nvSpPr>
          <p:cNvPr id="219" name="Google Shape;219;g31f108f3d7e_0_0:notes">
            <a:extLst>
              <a:ext uri="{FF2B5EF4-FFF2-40B4-BE49-F238E27FC236}">
                <a16:creationId xmlns:a16="http://schemas.microsoft.com/office/drawing/2014/main" id="{C4163430-8F4D-CE30-C832-3EC3D2B616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31f108f3d7e_0_0:notes">
            <a:extLst>
              <a:ext uri="{FF2B5EF4-FFF2-40B4-BE49-F238E27FC236}">
                <a16:creationId xmlns:a16="http://schemas.microsoft.com/office/drawing/2014/main" id="{1D25E1DA-D697-84C6-2292-4A557C03039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595959"/>
                </a:solidFill>
              </a:rPr>
              <a:t>Present your system design from a high-level. </a:t>
            </a: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spcBef>
                <a:spcPts val="1200"/>
              </a:spcBef>
              <a:spcAft>
                <a:spcPts val="0"/>
              </a:spcAft>
              <a:buNone/>
            </a:pPr>
            <a:endParaRPr/>
          </a:p>
        </p:txBody>
      </p:sp>
    </p:spTree>
    <p:extLst>
      <p:ext uri="{BB962C8B-B14F-4D97-AF65-F5344CB8AC3E}">
        <p14:creationId xmlns:p14="http://schemas.microsoft.com/office/powerpoint/2010/main" val="35574932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31f108f3d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31f108f3d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595959"/>
                </a:solidFill>
              </a:rPr>
              <a:t>Present your system design from a high-level. </a:t>
            </a: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spcBef>
                <a:spcPts val="120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31b9896dc3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31b9896dc3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595959"/>
                </a:solidFill>
              </a:rPr>
              <a:t>What actuator did you choose, and why? </a:t>
            </a:r>
            <a:endParaRPr>
              <a:solidFill>
                <a:srgbClr val="595959"/>
              </a:solidFill>
            </a:endParaRPr>
          </a:p>
          <a:p>
            <a:pPr marL="457200" lvl="0" indent="-298450" algn="l" rtl="0">
              <a:lnSpc>
                <a:spcPct val="115000"/>
              </a:lnSpc>
              <a:spcBef>
                <a:spcPts val="1200"/>
              </a:spcBef>
              <a:spcAft>
                <a:spcPts val="0"/>
              </a:spcAft>
              <a:buClr>
                <a:srgbClr val="595959"/>
              </a:buClr>
              <a:buSzPts val="1100"/>
              <a:buChar char="-"/>
            </a:pPr>
            <a:r>
              <a:rPr lang="en">
                <a:solidFill>
                  <a:srgbClr val="595959"/>
                </a:solidFill>
              </a:rPr>
              <a:t>Played around with a few motors but ended up with the U8 KV100 motor due to its ability to operate efficiently to meet the required torque trajectory. We Started by using a random motor to see what the current and voltage requirements are, then we did an iterative process until we found a motor thats able to operate within reasonable voltage and current requirements to meet the required torque trajectory. </a:t>
            </a:r>
            <a:endParaRPr>
              <a:solidFill>
                <a:srgbClr val="595959"/>
              </a:solidFill>
            </a:endParaRPr>
          </a:p>
          <a:p>
            <a:pPr marL="0" lvl="0" indent="0" algn="l" rtl="0">
              <a:lnSpc>
                <a:spcPct val="115000"/>
              </a:lnSpc>
              <a:spcBef>
                <a:spcPts val="1200"/>
              </a:spcBef>
              <a:spcAft>
                <a:spcPts val="0"/>
              </a:spcAft>
              <a:buNone/>
            </a:pPr>
            <a:r>
              <a:rPr lang="en">
                <a:solidFill>
                  <a:srgbClr val="595959"/>
                </a:solidFill>
              </a:rPr>
              <a:t>What is the optimal transmission ratio? </a:t>
            </a:r>
            <a:endParaRPr>
              <a:solidFill>
                <a:srgbClr val="595959"/>
              </a:solidFill>
            </a:endParaRPr>
          </a:p>
          <a:p>
            <a:pPr marL="457200" lvl="0" indent="-298450" algn="l" rtl="0">
              <a:lnSpc>
                <a:spcPct val="115000"/>
              </a:lnSpc>
              <a:spcBef>
                <a:spcPts val="1200"/>
              </a:spcBef>
              <a:spcAft>
                <a:spcPts val="0"/>
              </a:spcAft>
              <a:buClr>
                <a:srgbClr val="595959"/>
              </a:buClr>
              <a:buSzPts val="1100"/>
              <a:buChar char="-"/>
            </a:pPr>
            <a:r>
              <a:rPr lang="en">
                <a:solidFill>
                  <a:srgbClr val="595959"/>
                </a:solidFill>
              </a:rPr>
              <a:t>Now that we have the motor properties down, we then optimized for power loss by tuning the transmission ratio. While trying to minimize the power loss, we also have to ensure that the transmission ratio allows us to meet the peak torque required which was around 60 Nm. After doing this process, we found that a transmission ratio of 45 gives us the required peak torque, is within reasonable voltage and current requirements and also a relatively low power loss of 6.7W.</a:t>
            </a:r>
            <a:endParaRPr>
              <a:solidFill>
                <a:srgbClr val="595959"/>
              </a:solidFill>
            </a:endParaRPr>
          </a:p>
          <a:p>
            <a:pPr marL="0" lvl="0" indent="0" algn="l" rtl="0">
              <a:lnSpc>
                <a:spcPct val="115000"/>
              </a:lnSpc>
              <a:spcBef>
                <a:spcPts val="1200"/>
              </a:spcBef>
              <a:spcAft>
                <a:spcPts val="0"/>
              </a:spcAft>
              <a:buNone/>
            </a:pPr>
            <a:r>
              <a:rPr lang="en">
                <a:solidFill>
                  <a:srgbClr val="595959"/>
                </a:solidFill>
              </a:rPr>
              <a:t>How is your transmission designed to achieve that ratio?</a:t>
            </a:r>
            <a:endParaRPr>
              <a:solidFill>
                <a:srgbClr val="595959"/>
              </a:solidFill>
            </a:endParaRPr>
          </a:p>
          <a:p>
            <a:pPr marL="457200" lvl="0" indent="-298450" algn="l" rtl="0">
              <a:lnSpc>
                <a:spcPct val="115000"/>
              </a:lnSpc>
              <a:spcBef>
                <a:spcPts val="1200"/>
              </a:spcBef>
              <a:spcAft>
                <a:spcPts val="0"/>
              </a:spcAft>
              <a:buClr>
                <a:srgbClr val="595959"/>
              </a:buClr>
              <a:buSzPts val="1100"/>
              <a:buChar char="-"/>
            </a:pPr>
            <a:r>
              <a:rPr lang="en">
                <a:solidFill>
                  <a:srgbClr val="595959"/>
                </a:solidFill>
              </a:rPr>
              <a:t>To achieve a transmission ratio of 45, we can use 2 sets of gears with 9:1 and 5:1 gear ratios. </a:t>
            </a:r>
            <a:endParaRPr>
              <a:solidFill>
                <a:srgbClr val="595959"/>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b88b6959e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b88b6959e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Clr>
                <a:schemeClr val="dk1"/>
              </a:buClr>
              <a:buSzPts val="1100"/>
              <a:buFont typeface="Arial"/>
              <a:buNone/>
            </a:pPr>
            <a:r>
              <a:rPr lang="en"/>
              <a:t>The power supply of the bionic system is an array of 13…</a:t>
            </a:r>
          </a:p>
          <a:p>
            <a:pPr marL="0" lvl="0" indent="0" algn="l" rtl="0">
              <a:lnSpc>
                <a:spcPct val="115000"/>
              </a:lnSpc>
              <a:spcBef>
                <a:spcPts val="0"/>
              </a:spcBef>
              <a:spcAft>
                <a:spcPts val="1200"/>
              </a:spcAft>
              <a:buClr>
                <a:schemeClr val="dk1"/>
              </a:buClr>
              <a:buSzPts val="1100"/>
              <a:buFont typeface="Arial"/>
              <a:buNone/>
            </a:pPr>
            <a:r>
              <a:rPr lang="en-US"/>
              <a:t>C</a:t>
            </a:r>
            <a:r>
              <a:rPr lang="en"/>
              <a:t>an also add more batterues to expan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31b9896dc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31b9896dc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the controls of the system, from a high level a topical EMG sensor on the rectus femoris is used to control the motor and apply to to the knee joint.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a:extLst>
            <a:ext uri="{FF2B5EF4-FFF2-40B4-BE49-F238E27FC236}">
              <a16:creationId xmlns:a16="http://schemas.microsoft.com/office/drawing/2014/main" id="{F1468A2E-33C1-C19E-3C78-0F57923E00AC}"/>
            </a:ext>
          </a:extLst>
        </p:cNvPr>
        <p:cNvGrpSpPr/>
        <p:nvPr/>
      </p:nvGrpSpPr>
      <p:grpSpPr>
        <a:xfrm>
          <a:off x="0" y="0"/>
          <a:ext cx="0" cy="0"/>
          <a:chOff x="0" y="0"/>
          <a:chExt cx="0" cy="0"/>
        </a:xfrm>
      </p:grpSpPr>
      <p:sp>
        <p:nvSpPr>
          <p:cNvPr id="250" name="Google Shape;250;g31b9896dc3a_0_0:notes">
            <a:extLst>
              <a:ext uri="{FF2B5EF4-FFF2-40B4-BE49-F238E27FC236}">
                <a16:creationId xmlns:a16="http://schemas.microsoft.com/office/drawing/2014/main" id="{E9820AA5-A597-27B7-31F7-55701149EC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31b9896dc3a_0_0:notes">
            <a:extLst>
              <a:ext uri="{FF2B5EF4-FFF2-40B4-BE49-F238E27FC236}">
                <a16:creationId xmlns:a16="http://schemas.microsoft.com/office/drawing/2014/main" id="{4AD085ED-9967-FBF7-6376-3B11B0F6DF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the controls of the system, from a high level a topical EMG sensor on the rectus femoris is used to control the motor and apply to to the knee joint.</a:t>
            </a:r>
            <a:endParaRPr/>
          </a:p>
        </p:txBody>
      </p:sp>
    </p:spTree>
    <p:extLst>
      <p:ext uri="{BB962C8B-B14F-4D97-AF65-F5344CB8AC3E}">
        <p14:creationId xmlns:p14="http://schemas.microsoft.com/office/powerpoint/2010/main" val="37006182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31c22c03d3c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31c22c03d3c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suggests we can add more weight on the femur for upto 2.75 kg (like batteries) without any significant change in the metabolic cost which could lead to extended system life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31a91e5407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31a91e5407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rgbClr val="595959"/>
                </a:solidFill>
              </a:rPr>
              <a:t>What surgical techniques do you recommend be applied to improve</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595959"/>
                </a:solidFill>
              </a:rPr>
              <a:t>your system? What are the potential risks of these techniques? Do the potential benefits</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595959"/>
                </a:solidFill>
              </a:rPr>
              <a:t>outweigh the costs of invasiveness?</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endParaRPr>
              <a:solidFill>
                <a:srgbClr val="595959"/>
              </a:solidFill>
            </a:endParaRPr>
          </a:p>
          <a:p>
            <a:pPr marL="0" lvl="0" indent="0" algn="l" rtl="0">
              <a:spcBef>
                <a:spcPts val="120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a:extLst>
            <a:ext uri="{FF2B5EF4-FFF2-40B4-BE49-F238E27FC236}">
              <a16:creationId xmlns:a16="http://schemas.microsoft.com/office/drawing/2014/main" id="{F2D0F955-F2B6-5AA4-06B4-DD11ED84499C}"/>
            </a:ext>
          </a:extLst>
        </p:cNvPr>
        <p:cNvGrpSpPr/>
        <p:nvPr/>
      </p:nvGrpSpPr>
      <p:grpSpPr>
        <a:xfrm>
          <a:off x="0" y="0"/>
          <a:ext cx="0" cy="0"/>
          <a:chOff x="0" y="0"/>
          <a:chExt cx="0" cy="0"/>
        </a:xfrm>
      </p:grpSpPr>
      <p:sp>
        <p:nvSpPr>
          <p:cNvPr id="131" name="Google Shape;131;g31a91e5407a_0_0:notes">
            <a:extLst>
              <a:ext uri="{FF2B5EF4-FFF2-40B4-BE49-F238E27FC236}">
                <a16:creationId xmlns:a16="http://schemas.microsoft.com/office/drawing/2014/main" id="{4AF17DD1-85FC-FD1B-5B34-FB4644F018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1a91e5407a_0_0:notes">
            <a:extLst>
              <a:ext uri="{FF2B5EF4-FFF2-40B4-BE49-F238E27FC236}">
                <a16:creationId xmlns:a16="http://schemas.microsoft.com/office/drawing/2014/main" id="{4FED98B5-03CD-13E2-81EE-C413A40735A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rgbClr val="595959"/>
                </a:solidFill>
              </a:rPr>
              <a:t>What pathology have you chosen to address? </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595959"/>
                </a:solidFill>
              </a:rPr>
              <a:t>Why is this important? </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595959"/>
                </a:solidFill>
              </a:rPr>
              <a:t>Who does it affect? </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595959"/>
                </a:solidFill>
              </a:rPr>
              <a:t>Use this section to hook your audience, and make us care about what you have to say during the rest of the talk.</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endParaRPr>
              <a:solidFill>
                <a:srgbClr val="595959"/>
              </a:solidFill>
            </a:endParaRPr>
          </a:p>
          <a:p>
            <a:pPr marL="0" lvl="0" indent="0" algn="l" rtl="0">
              <a:spcBef>
                <a:spcPts val="1200"/>
              </a:spcBef>
              <a:spcAft>
                <a:spcPts val="0"/>
              </a:spcAft>
              <a:buNone/>
            </a:pPr>
            <a:endParaRPr/>
          </a:p>
        </p:txBody>
      </p:sp>
    </p:spTree>
    <p:extLst>
      <p:ext uri="{BB962C8B-B14F-4D97-AF65-F5344CB8AC3E}">
        <p14:creationId xmlns:p14="http://schemas.microsoft.com/office/powerpoint/2010/main" val="7804660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85% overall success rate</a:t>
            </a:r>
          </a:p>
        </p:txBody>
      </p:sp>
    </p:spTree>
    <p:extLst>
      <p:ext uri="{BB962C8B-B14F-4D97-AF65-F5344CB8AC3E}">
        <p14:creationId xmlns:p14="http://schemas.microsoft.com/office/powerpoint/2010/main" val="1474843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1a91e5407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1a91e540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rgbClr val="595959"/>
                </a:solidFill>
              </a:rPr>
              <a:t>What pathology have you chosen to address? </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595959"/>
                </a:solidFill>
              </a:rPr>
              <a:t>Why is this important? </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595959"/>
                </a:solidFill>
              </a:rPr>
              <a:t>Who does it affect? </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595959"/>
                </a:solidFill>
              </a:rPr>
              <a:t>Use this section to hook your audience, and make us care about what you have to say during the rest of the talk.</a:t>
            </a:r>
            <a:endParaRPr>
              <a:solidFill>
                <a:srgbClr val="595959"/>
              </a:solidFill>
            </a:endParaRPr>
          </a:p>
          <a:p>
            <a:pPr marL="0" lvl="0" indent="0" algn="l" rtl="0">
              <a:lnSpc>
                <a:spcPct val="115000"/>
              </a:lnSpc>
              <a:spcBef>
                <a:spcPts val="1200"/>
              </a:spcBef>
              <a:spcAft>
                <a:spcPts val="0"/>
              </a:spcAft>
              <a:buClr>
                <a:schemeClr val="dk1"/>
              </a:buClr>
              <a:buSzPts val="1100"/>
              <a:buFont typeface="Arial"/>
              <a:buNone/>
            </a:pPr>
            <a:endParaRPr>
              <a:solidFill>
                <a:srgbClr val="595959"/>
              </a:solidFill>
            </a:endParaRPr>
          </a:p>
          <a:p>
            <a:pPr marL="0" lvl="0" indent="0" algn="l" rtl="0">
              <a:spcBef>
                <a:spcPts val="12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31a91e5407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31a91e5407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rgbClr val="595959"/>
                </a:solidFill>
              </a:rPr>
              <a:t>How did you model your pathology, and why did you model it that way? </a:t>
            </a:r>
            <a:endParaRPr b="1">
              <a:solidFill>
                <a:srgbClr val="595959"/>
              </a:solidFill>
            </a:endParaRPr>
          </a:p>
          <a:p>
            <a:pPr marL="0" lvl="0" indent="0" algn="l" rtl="0">
              <a:lnSpc>
                <a:spcPct val="115000"/>
              </a:lnSpc>
              <a:spcBef>
                <a:spcPts val="1200"/>
              </a:spcBef>
              <a:spcAft>
                <a:spcPts val="0"/>
              </a:spcAft>
              <a:buNone/>
            </a:pPr>
            <a:r>
              <a:rPr lang="en">
                <a:solidFill>
                  <a:srgbClr val="595959"/>
                </a:solidFill>
              </a:rPr>
              <a:t>Used 2 models of gait10dof18musc: This model focuses on the lower extremity, and groups the vasti muscle into one (simplifies simulation), have 2 models to compare muscle performance between healthy and unhealthy</a:t>
            </a:r>
            <a:endParaRPr>
              <a:solidFill>
                <a:srgbClr val="595959"/>
              </a:solidFill>
            </a:endParaRPr>
          </a:p>
          <a:p>
            <a:pPr marL="0" lvl="0" indent="0" algn="l" rtl="0">
              <a:lnSpc>
                <a:spcPct val="115000"/>
              </a:lnSpc>
              <a:spcBef>
                <a:spcPts val="1200"/>
              </a:spcBef>
              <a:spcAft>
                <a:spcPts val="0"/>
              </a:spcAft>
              <a:buNone/>
            </a:pPr>
            <a:r>
              <a:rPr lang="en">
                <a:solidFill>
                  <a:srgbClr val="595959"/>
                </a:solidFill>
              </a:rPr>
              <a:t>Reduced Fmax: this change reflects the muscles weakened force-generating capability (thus simulating the lack of neural signals reaching a muscle)</a:t>
            </a:r>
            <a:endParaRPr>
              <a:solidFill>
                <a:srgbClr val="595959"/>
              </a:solidFill>
            </a:endParaRPr>
          </a:p>
          <a:p>
            <a:pPr marL="0" lvl="0" indent="0" algn="l" rtl="0">
              <a:lnSpc>
                <a:spcPct val="115000"/>
              </a:lnSpc>
              <a:spcBef>
                <a:spcPts val="1200"/>
              </a:spcBef>
              <a:spcAft>
                <a:spcPts val="0"/>
              </a:spcAft>
              <a:buNone/>
            </a:pPr>
            <a:r>
              <a:rPr lang="en">
                <a:solidFill>
                  <a:srgbClr val="595959"/>
                </a:solidFill>
              </a:rPr>
              <a:t> </a:t>
            </a: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lnSpc>
                <a:spcPct val="115000"/>
              </a:lnSpc>
              <a:spcBef>
                <a:spcPts val="1200"/>
              </a:spcBef>
              <a:spcAft>
                <a:spcPts val="0"/>
              </a:spcAft>
              <a:buNone/>
            </a:pPr>
            <a:endParaRPr>
              <a:solidFill>
                <a:srgbClr val="595959"/>
              </a:solidFill>
            </a:endParaRPr>
          </a:p>
          <a:p>
            <a:pPr marL="0" lvl="0" indent="0" algn="l" rtl="0">
              <a:spcBef>
                <a:spcPts val="120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1b74a212a7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1b74a212a7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In Figure 4, the weakened </a:t>
            </a:r>
            <a:r>
              <a:rPr lang="en" err="1"/>
              <a:t>vasti</a:t>
            </a:r>
            <a:r>
              <a:rPr lang="en"/>
              <a:t> muscle metabolic cost peaks during stance phase at around 0.75 seconds, where knee stabilization is crucial to handle ground reaction forces. After this phase, the weakened </a:t>
            </a:r>
            <a:r>
              <a:rPr lang="en" err="1"/>
              <a:t>vasti</a:t>
            </a:r>
            <a:r>
              <a:rPr lang="en"/>
              <a:t> generate less force, leading to lower metabolic demand compared to the healthy case.</a:t>
            </a:r>
            <a:endParaRPr/>
          </a:p>
          <a:p>
            <a:pPr marL="0" lvl="0" indent="0" algn="l" rtl="0">
              <a:lnSpc>
                <a:spcPct val="115000"/>
              </a:lnSpc>
              <a:spcBef>
                <a:spcPts val="1200"/>
              </a:spcBef>
              <a:spcAft>
                <a:spcPts val="0"/>
              </a:spcAft>
              <a:buClr>
                <a:schemeClr val="dk1"/>
              </a:buClr>
              <a:buSzPts val="1100"/>
              <a:buFont typeface="Arial"/>
              <a:buNone/>
            </a:pPr>
            <a:r>
              <a:rPr lang="en"/>
              <a:t>Figure 5 shows the rectus femoris compensating for the </a:t>
            </a:r>
            <a:r>
              <a:rPr lang="en" err="1"/>
              <a:t>vasti’s</a:t>
            </a:r>
            <a:r>
              <a:rPr lang="en"/>
              <a:t> weakness. In the MG case, it peaks again during the stance phase and at swing phase, with increased activation to stabilize the knee and support forward motion.</a:t>
            </a:r>
            <a:endParaRPr/>
          </a:p>
          <a:p>
            <a:pPr marL="0" lvl="0" indent="0" algn="l" rtl="0">
              <a:spcBef>
                <a:spcPts val="120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1b74a212a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31b74a212a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Preliminary analysis showed Vasti muscle utilizes only about 1000N of force during normal gait, so the muscle was weakened to 500N from 5000N to realistically model MG</a:t>
            </a:r>
            <a:endParaRPr/>
          </a:p>
          <a:p>
            <a:pPr marL="0" lvl="0" indent="0" algn="l" rtl="0">
              <a:spcBef>
                <a:spcPts val="0"/>
              </a:spcBef>
              <a:spcAft>
                <a:spcPts val="0"/>
              </a:spcAft>
              <a:buNone/>
            </a:pPr>
            <a:r>
              <a:rPr lang="en"/>
              <a:t>The isometric force values for actuator were chosen based on the vasti muscle usage in the healthy gait</a:t>
            </a:r>
            <a:endParaRPr/>
          </a:p>
          <a:p>
            <a:pPr marL="0" lvl="0" indent="0" algn="l" rtl="0">
              <a:spcBef>
                <a:spcPts val="0"/>
              </a:spcBef>
              <a:spcAft>
                <a:spcPts val="0"/>
              </a:spcAft>
              <a:buNone/>
            </a:pPr>
            <a:r>
              <a:rPr lang="en"/>
              <a:t>Modelled a path actuator using custom Python script and then adjusted the placement in OpenSim</a:t>
            </a:r>
            <a:endParaRPr/>
          </a:p>
          <a:p>
            <a:pPr marL="0" lvl="0" indent="0" algn="l" rtl="0">
              <a:spcBef>
                <a:spcPts val="0"/>
              </a:spcBef>
              <a:spcAft>
                <a:spcPts val="0"/>
              </a:spcAft>
              <a:buNone/>
            </a:pPr>
            <a:r>
              <a:rPr lang="en"/>
              <a:t>Frame fixation- Tibia and Femur</a:t>
            </a:r>
            <a:endParaRPr/>
          </a:p>
          <a:p>
            <a:pPr marL="0" lvl="0" indent="0" algn="l" rtl="0">
              <a:spcBef>
                <a:spcPts val="0"/>
              </a:spcBef>
              <a:spcAft>
                <a:spcPts val="0"/>
              </a:spcAft>
              <a:buNone/>
            </a:pPr>
            <a:r>
              <a:rPr lang="en"/>
              <a:t>Moment arms were calculated using the compute Moment Arm script and for torques just multiplied forces and moment arms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1c22c03d3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1c22c03d3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plots take into account the assumed bionic system  weight of 3 kg with 2.75 kg added to femur and 0.25 kg added to tibia</a:t>
            </a:r>
            <a:endParaRPr/>
          </a:p>
          <a:p>
            <a:pPr marL="0" lvl="0" indent="0" algn="l" rtl="0">
              <a:spcBef>
                <a:spcPts val="0"/>
              </a:spcBef>
              <a:spcAft>
                <a:spcPts val="0"/>
              </a:spcAft>
              <a:buNone/>
            </a:pPr>
            <a:r>
              <a:rPr lang="en"/>
              <a:t>Rectus femoris is not utilized in normal gait and most of the load is taken by Vasti.</a:t>
            </a:r>
            <a:endParaRPr/>
          </a:p>
          <a:p>
            <a:pPr marL="0" lvl="0" indent="0" algn="l" rtl="0">
              <a:spcBef>
                <a:spcPts val="0"/>
              </a:spcBef>
              <a:spcAft>
                <a:spcPts val="0"/>
              </a:spcAft>
              <a:buNone/>
            </a:pPr>
            <a:r>
              <a:rPr lang="en"/>
              <a:t>With reduced </a:t>
            </a:r>
            <a:r>
              <a:rPr lang="en" err="1"/>
              <a:t>vasti</a:t>
            </a:r>
            <a:r>
              <a:rPr lang="en"/>
              <a:t> capacity, the posterior placed actuator mimics the actual muscle usage of rectus femoris</a:t>
            </a:r>
            <a:endParaRPr/>
          </a:p>
          <a:p>
            <a:pPr marL="0" indent="0">
              <a:buNone/>
            </a:pPr>
            <a:r>
              <a:rPr lang="en-US"/>
              <a:t>0.8 is </a:t>
            </a:r>
            <a:r>
              <a:rPr lang="en-US" err="1"/>
              <a:t>footflat</a:t>
            </a:r>
            <a:r>
              <a:rPr lang="en-US"/>
              <a:t> where torque changes direction 1.2 is where again the torque changes direction in </a:t>
            </a:r>
            <a:r>
              <a:rPr lang="en-US" err="1"/>
              <a:t>pushoffs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a:extLst>
            <a:ext uri="{FF2B5EF4-FFF2-40B4-BE49-F238E27FC236}">
              <a16:creationId xmlns:a16="http://schemas.microsoft.com/office/drawing/2014/main" id="{FE2E4297-A616-BC54-02FB-240CCB433DA4}"/>
            </a:ext>
          </a:extLst>
        </p:cNvPr>
        <p:cNvGrpSpPr/>
        <p:nvPr/>
      </p:nvGrpSpPr>
      <p:grpSpPr>
        <a:xfrm>
          <a:off x="0" y="0"/>
          <a:ext cx="0" cy="0"/>
          <a:chOff x="0" y="0"/>
          <a:chExt cx="0" cy="0"/>
        </a:xfrm>
      </p:grpSpPr>
      <p:sp>
        <p:nvSpPr>
          <p:cNvPr id="181" name="Google Shape;181;g31c22c03d3c_0_6:notes">
            <a:extLst>
              <a:ext uri="{FF2B5EF4-FFF2-40B4-BE49-F238E27FC236}">
                <a16:creationId xmlns:a16="http://schemas.microsoft.com/office/drawing/2014/main" id="{1F32015D-A385-042B-4F2D-CC25FBD0EA2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1c22c03d3c_0_6:notes">
            <a:extLst>
              <a:ext uri="{FF2B5EF4-FFF2-40B4-BE49-F238E27FC236}">
                <a16:creationId xmlns:a16="http://schemas.microsoft.com/office/drawing/2014/main" id="{DA903A52-D36B-08FF-FD95-301064DB3E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plots take into account the assumed bionic system  weight of 3 kg with 2.75 kg added to femur and 0.25 kg added to tibia</a:t>
            </a:r>
            <a:endParaRPr/>
          </a:p>
          <a:p>
            <a:pPr marL="0" lvl="0" indent="0" algn="l" rtl="0">
              <a:spcBef>
                <a:spcPts val="0"/>
              </a:spcBef>
              <a:spcAft>
                <a:spcPts val="0"/>
              </a:spcAft>
              <a:buNone/>
            </a:pPr>
            <a:r>
              <a:rPr lang="en"/>
              <a:t>Rectus femoris is not utilized in normal gait and most of the load is taken by Vasti.</a:t>
            </a:r>
            <a:endParaRPr/>
          </a:p>
          <a:p>
            <a:pPr marL="0" lvl="0" indent="0" algn="l" rtl="0">
              <a:spcBef>
                <a:spcPts val="0"/>
              </a:spcBef>
              <a:spcAft>
                <a:spcPts val="0"/>
              </a:spcAft>
              <a:buNone/>
            </a:pPr>
            <a:r>
              <a:rPr lang="en"/>
              <a:t>With reduced vasti capacity, the posterior placed actuator mimics the actual muscle usage of rectus femoris</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792889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31bd3a98144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31bd3a9814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295974" y="1847700"/>
            <a:ext cx="6552052"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600" i="1">
                <a:latin typeface="Trebuchet MS"/>
                <a:ea typeface="Trebuchet MS"/>
                <a:cs typeface="Trebuchet MS"/>
                <a:sym typeface="Trebuchet MS"/>
              </a:rPr>
              <a:t>Bionics Solution for Myasthenia Gravis</a:t>
            </a:r>
            <a:endParaRPr sz="5600" i="1">
              <a:latin typeface="Trebuchet MS"/>
              <a:ea typeface="Trebuchet MS"/>
              <a:cs typeface="Trebuchet MS"/>
              <a:sym typeface="Trebuchet MS"/>
            </a:endParaRPr>
          </a:p>
        </p:txBody>
      </p:sp>
      <p:sp>
        <p:nvSpPr>
          <p:cNvPr id="129" name="Google Shape;129;p13"/>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Agathiya, Atharva, CJ, Jake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1">
          <a:extLst>
            <a:ext uri="{FF2B5EF4-FFF2-40B4-BE49-F238E27FC236}">
              <a16:creationId xmlns:a16="http://schemas.microsoft.com/office/drawing/2014/main" id="{B8CADB3F-E852-B59B-1FE7-F29DB12A7F0E}"/>
            </a:ext>
          </a:extLst>
        </p:cNvPr>
        <p:cNvGrpSpPr/>
        <p:nvPr/>
      </p:nvGrpSpPr>
      <p:grpSpPr>
        <a:xfrm>
          <a:off x="0" y="0"/>
          <a:ext cx="0" cy="0"/>
          <a:chOff x="0" y="0"/>
          <a:chExt cx="0" cy="0"/>
        </a:xfrm>
      </p:grpSpPr>
      <p:pic>
        <p:nvPicPr>
          <p:cNvPr id="50" name="Picture 49">
            <a:extLst>
              <a:ext uri="{FF2B5EF4-FFF2-40B4-BE49-F238E27FC236}">
                <a16:creationId xmlns:a16="http://schemas.microsoft.com/office/drawing/2014/main" id="{597D3E42-77BA-8FDF-3105-5204F16AD0F6}"/>
              </a:ext>
            </a:extLst>
          </p:cNvPr>
          <p:cNvPicPr>
            <a:picLocks noChangeAspect="1"/>
          </p:cNvPicPr>
          <p:nvPr/>
        </p:nvPicPr>
        <p:blipFill>
          <a:blip r:embed="rId3"/>
          <a:stretch>
            <a:fillRect/>
          </a:stretch>
        </p:blipFill>
        <p:spPr>
          <a:xfrm>
            <a:off x="3545408" y="482563"/>
            <a:ext cx="2010256" cy="4099589"/>
          </a:xfrm>
          <a:prstGeom prst="rect">
            <a:avLst/>
          </a:prstGeom>
        </p:spPr>
      </p:pic>
      <p:sp>
        <p:nvSpPr>
          <p:cNvPr id="3" name="Google Shape;143;p15">
            <a:extLst>
              <a:ext uri="{FF2B5EF4-FFF2-40B4-BE49-F238E27FC236}">
                <a16:creationId xmlns:a16="http://schemas.microsoft.com/office/drawing/2014/main" id="{B3225650-B15B-D85D-A0FD-00B20B2C7332}"/>
              </a:ext>
            </a:extLst>
          </p:cNvPr>
          <p:cNvSpPr txBox="1">
            <a:spLocks/>
          </p:cNvSpPr>
          <p:nvPr/>
        </p:nvSpPr>
        <p:spPr>
          <a:xfrm>
            <a:off x="514350" y="388399"/>
            <a:ext cx="2703303" cy="157842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
              <a:t>Bionic System Design</a:t>
            </a:r>
          </a:p>
          <a:p>
            <a:r>
              <a:rPr lang="en" sz="2000">
                <a:solidFill>
                  <a:schemeClr val="bg1"/>
                </a:solidFill>
              </a:rPr>
              <a:t>High Level</a:t>
            </a:r>
            <a:endParaRPr lang="en-US" sz="2800">
              <a:solidFill>
                <a:schemeClr val="bg1"/>
              </a:solidFill>
            </a:endParaRPr>
          </a:p>
        </p:txBody>
      </p:sp>
    </p:spTree>
    <p:extLst>
      <p:ext uri="{BB962C8B-B14F-4D97-AF65-F5344CB8AC3E}">
        <p14:creationId xmlns:p14="http://schemas.microsoft.com/office/powerpoint/2010/main" val="2927403696"/>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1">
          <a:extLst>
            <a:ext uri="{FF2B5EF4-FFF2-40B4-BE49-F238E27FC236}">
              <a16:creationId xmlns:a16="http://schemas.microsoft.com/office/drawing/2014/main" id="{49ADE2D2-290D-8A55-0C52-78AE852F42DE}"/>
            </a:ext>
          </a:extLst>
        </p:cNvPr>
        <p:cNvGrpSpPr/>
        <p:nvPr/>
      </p:nvGrpSpPr>
      <p:grpSpPr>
        <a:xfrm>
          <a:off x="0" y="0"/>
          <a:ext cx="0" cy="0"/>
          <a:chOff x="0" y="0"/>
          <a:chExt cx="0" cy="0"/>
        </a:xfrm>
      </p:grpSpPr>
      <p:sp>
        <p:nvSpPr>
          <p:cNvPr id="3" name="Google Shape;143;p15">
            <a:extLst>
              <a:ext uri="{FF2B5EF4-FFF2-40B4-BE49-F238E27FC236}">
                <a16:creationId xmlns:a16="http://schemas.microsoft.com/office/drawing/2014/main" id="{763C6FEA-16F1-24DF-533B-C1ACD0C8AFED}"/>
              </a:ext>
            </a:extLst>
          </p:cNvPr>
          <p:cNvSpPr txBox="1">
            <a:spLocks/>
          </p:cNvSpPr>
          <p:nvPr/>
        </p:nvSpPr>
        <p:spPr>
          <a:xfrm>
            <a:off x="-2815440" y="388399"/>
            <a:ext cx="2703303" cy="157842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
              <a:t>Bionic System Design</a:t>
            </a:r>
          </a:p>
          <a:p>
            <a:r>
              <a:rPr lang="en" sz="2000">
                <a:solidFill>
                  <a:schemeClr val="bg1"/>
                </a:solidFill>
              </a:rPr>
              <a:t>High Level</a:t>
            </a:r>
            <a:endParaRPr lang="en-US" sz="2800">
              <a:solidFill>
                <a:schemeClr val="bg1"/>
              </a:solidFill>
            </a:endParaRPr>
          </a:p>
        </p:txBody>
      </p:sp>
      <p:pic>
        <p:nvPicPr>
          <p:cNvPr id="64" name="Picture 63">
            <a:extLst>
              <a:ext uri="{FF2B5EF4-FFF2-40B4-BE49-F238E27FC236}">
                <a16:creationId xmlns:a16="http://schemas.microsoft.com/office/drawing/2014/main" id="{EC02361A-104C-9E23-65A7-3087C69C2C11}"/>
              </a:ext>
            </a:extLst>
          </p:cNvPr>
          <p:cNvPicPr>
            <a:picLocks noChangeAspect="1"/>
          </p:cNvPicPr>
          <p:nvPr/>
        </p:nvPicPr>
        <p:blipFill>
          <a:blip r:embed="rId3"/>
          <a:srcRect b="48980"/>
          <a:stretch/>
        </p:blipFill>
        <p:spPr>
          <a:xfrm>
            <a:off x="2338834" y="212553"/>
            <a:ext cx="4466331" cy="4647091"/>
          </a:xfrm>
          <a:prstGeom prst="rect">
            <a:avLst/>
          </a:prstGeom>
        </p:spPr>
      </p:pic>
      <p:grpSp>
        <p:nvGrpSpPr>
          <p:cNvPr id="118" name="Group 117">
            <a:extLst>
              <a:ext uri="{FF2B5EF4-FFF2-40B4-BE49-F238E27FC236}">
                <a16:creationId xmlns:a16="http://schemas.microsoft.com/office/drawing/2014/main" id="{A1437A3B-CBD7-3CE7-58AF-259466767334}"/>
              </a:ext>
            </a:extLst>
          </p:cNvPr>
          <p:cNvGrpSpPr/>
          <p:nvPr/>
        </p:nvGrpSpPr>
        <p:grpSpPr>
          <a:xfrm>
            <a:off x="1119647" y="523069"/>
            <a:ext cx="1926164" cy="738874"/>
            <a:chOff x="1119647" y="523069"/>
            <a:chExt cx="1926164" cy="738874"/>
          </a:xfrm>
        </p:grpSpPr>
        <p:grpSp>
          <p:nvGrpSpPr>
            <p:cNvPr id="67" name="Group 66">
              <a:extLst>
                <a:ext uri="{FF2B5EF4-FFF2-40B4-BE49-F238E27FC236}">
                  <a16:creationId xmlns:a16="http://schemas.microsoft.com/office/drawing/2014/main" id="{0BC58409-B5E2-AFB7-DD39-46399F1D792F}"/>
                </a:ext>
              </a:extLst>
            </p:cNvPr>
            <p:cNvGrpSpPr/>
            <p:nvPr/>
          </p:nvGrpSpPr>
          <p:grpSpPr>
            <a:xfrm>
              <a:off x="1119647" y="523069"/>
              <a:ext cx="1598912" cy="738874"/>
              <a:chOff x="9615576" y="1217763"/>
              <a:chExt cx="2124975" cy="981973"/>
            </a:xfrm>
          </p:grpSpPr>
          <p:sp>
            <p:nvSpPr>
              <p:cNvPr id="105" name="Rectangle: Rounded Corners 104">
                <a:extLst>
                  <a:ext uri="{FF2B5EF4-FFF2-40B4-BE49-F238E27FC236}">
                    <a16:creationId xmlns:a16="http://schemas.microsoft.com/office/drawing/2014/main" id="{ED89509D-6AFC-5F13-5F1A-18A39B8240C4}"/>
                  </a:ext>
                </a:extLst>
              </p:cNvPr>
              <p:cNvSpPr/>
              <p:nvPr/>
            </p:nvSpPr>
            <p:spPr>
              <a:xfrm>
                <a:off x="9615576" y="1692216"/>
                <a:ext cx="2124973" cy="507520"/>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12713" indent="-112713">
                  <a:buFont typeface="Arial" panose="020B0604020202020204" pitchFamily="34" charset="0"/>
                  <a:buChar char="•"/>
                </a:pPr>
                <a:r>
                  <a:rPr lang="en-US" sz="1000"/>
                  <a:t>Reduce gait load</a:t>
                </a:r>
              </a:p>
              <a:p>
                <a:pPr marL="112713" indent="-112713">
                  <a:buFont typeface="Arial" panose="020B0604020202020204" pitchFamily="34" charset="0"/>
                  <a:buChar char="•"/>
                </a:pPr>
                <a:r>
                  <a:rPr lang="en-US" sz="1000"/>
                  <a:t>Wiring within Kevlar</a:t>
                </a:r>
              </a:p>
            </p:txBody>
          </p:sp>
          <p:sp>
            <p:nvSpPr>
              <p:cNvPr id="106" name="Rectangle: Rounded Corners 105">
                <a:extLst>
                  <a:ext uri="{FF2B5EF4-FFF2-40B4-BE49-F238E27FC236}">
                    <a16:creationId xmlns:a16="http://schemas.microsoft.com/office/drawing/2014/main" id="{0CFD9A9B-3D82-4163-2A0F-46E13269DF61}"/>
                  </a:ext>
                </a:extLst>
              </p:cNvPr>
              <p:cNvSpPr/>
              <p:nvPr/>
            </p:nvSpPr>
            <p:spPr>
              <a:xfrm>
                <a:off x="9615577" y="1217763"/>
                <a:ext cx="2124974"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Kevlar Waist Strap</a:t>
                </a:r>
              </a:p>
            </p:txBody>
          </p:sp>
        </p:grpSp>
        <p:cxnSp>
          <p:nvCxnSpPr>
            <p:cNvPr id="72" name="Straight Arrow Connector 71">
              <a:extLst>
                <a:ext uri="{FF2B5EF4-FFF2-40B4-BE49-F238E27FC236}">
                  <a16:creationId xmlns:a16="http://schemas.microsoft.com/office/drawing/2014/main" id="{A98027EF-4199-2845-A577-67221480B5D3}"/>
                </a:ext>
              </a:extLst>
            </p:cNvPr>
            <p:cNvCxnSpPr>
              <a:cxnSpLocks/>
              <a:stCxn id="106" idx="3"/>
            </p:cNvCxnSpPr>
            <p:nvPr/>
          </p:nvCxnSpPr>
          <p:spPr>
            <a:xfrm>
              <a:off x="2718559" y="672359"/>
              <a:ext cx="327252" cy="363211"/>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9" name="Group 118">
            <a:extLst>
              <a:ext uri="{FF2B5EF4-FFF2-40B4-BE49-F238E27FC236}">
                <a16:creationId xmlns:a16="http://schemas.microsoft.com/office/drawing/2014/main" id="{9915D0DC-C82D-7341-6969-B954227F7A9F}"/>
              </a:ext>
            </a:extLst>
          </p:cNvPr>
          <p:cNvGrpSpPr/>
          <p:nvPr/>
        </p:nvGrpSpPr>
        <p:grpSpPr>
          <a:xfrm>
            <a:off x="1143875" y="2140112"/>
            <a:ext cx="3141034" cy="905292"/>
            <a:chOff x="1143875" y="2140112"/>
            <a:chExt cx="3141034" cy="905292"/>
          </a:xfrm>
        </p:grpSpPr>
        <p:grpSp>
          <p:nvGrpSpPr>
            <p:cNvPr id="68" name="Group 67">
              <a:extLst>
                <a:ext uri="{FF2B5EF4-FFF2-40B4-BE49-F238E27FC236}">
                  <a16:creationId xmlns:a16="http://schemas.microsoft.com/office/drawing/2014/main" id="{504C6EC6-4B08-7112-09F0-4FC8BB39F08C}"/>
                </a:ext>
              </a:extLst>
            </p:cNvPr>
            <p:cNvGrpSpPr/>
            <p:nvPr/>
          </p:nvGrpSpPr>
          <p:grpSpPr>
            <a:xfrm>
              <a:off x="1143875" y="2140112"/>
              <a:ext cx="1533531" cy="599323"/>
              <a:chOff x="2413148" y="2533289"/>
              <a:chExt cx="2038082" cy="796508"/>
            </a:xfrm>
          </p:grpSpPr>
          <p:sp>
            <p:nvSpPr>
              <p:cNvPr id="103" name="Rectangle: Rounded Corners 102">
                <a:extLst>
                  <a:ext uri="{FF2B5EF4-FFF2-40B4-BE49-F238E27FC236}">
                    <a16:creationId xmlns:a16="http://schemas.microsoft.com/office/drawing/2014/main" id="{3E7C7127-8756-87B4-0C69-5AFE6FA5C387}"/>
                  </a:ext>
                </a:extLst>
              </p:cNvPr>
              <p:cNvSpPr/>
              <p:nvPr/>
            </p:nvSpPr>
            <p:spPr>
              <a:xfrm>
                <a:off x="2413148" y="2533289"/>
                <a:ext cx="2038082"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Longitudinal Fins</a:t>
                </a:r>
              </a:p>
            </p:txBody>
          </p:sp>
          <p:sp>
            <p:nvSpPr>
              <p:cNvPr id="104" name="Rectangle: Rounded Corners 103">
                <a:extLst>
                  <a:ext uri="{FF2B5EF4-FFF2-40B4-BE49-F238E27FC236}">
                    <a16:creationId xmlns:a16="http://schemas.microsoft.com/office/drawing/2014/main" id="{1F0F92FB-D0A8-604B-013A-1B7FF91B6617}"/>
                  </a:ext>
                </a:extLst>
              </p:cNvPr>
              <p:cNvSpPr/>
              <p:nvPr/>
            </p:nvSpPr>
            <p:spPr>
              <a:xfrm>
                <a:off x="2421144" y="3007743"/>
                <a:ext cx="2030086" cy="322054"/>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6.7W heat dissipation</a:t>
                </a:r>
              </a:p>
            </p:txBody>
          </p:sp>
        </p:grpSp>
        <p:cxnSp>
          <p:nvCxnSpPr>
            <p:cNvPr id="76" name="Straight Arrow Connector 75">
              <a:extLst>
                <a:ext uri="{FF2B5EF4-FFF2-40B4-BE49-F238E27FC236}">
                  <a16:creationId xmlns:a16="http://schemas.microsoft.com/office/drawing/2014/main" id="{47BB811A-E110-E93B-5A9E-40658609563B}"/>
                </a:ext>
              </a:extLst>
            </p:cNvPr>
            <p:cNvCxnSpPr>
              <a:cxnSpLocks/>
              <a:stCxn id="103" idx="3"/>
            </p:cNvCxnSpPr>
            <p:nvPr/>
          </p:nvCxnSpPr>
          <p:spPr>
            <a:xfrm>
              <a:off x="2677406" y="2289402"/>
              <a:ext cx="1607503" cy="756002"/>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0" name="Group 119">
            <a:extLst>
              <a:ext uri="{FF2B5EF4-FFF2-40B4-BE49-F238E27FC236}">
                <a16:creationId xmlns:a16="http://schemas.microsoft.com/office/drawing/2014/main" id="{077AAD3C-3BB6-1B85-733F-5F596E939B4B}"/>
              </a:ext>
            </a:extLst>
          </p:cNvPr>
          <p:cNvGrpSpPr/>
          <p:nvPr/>
        </p:nvGrpSpPr>
        <p:grpSpPr>
          <a:xfrm>
            <a:off x="1185829" y="3607610"/>
            <a:ext cx="2798501" cy="1101519"/>
            <a:chOff x="1185829" y="3607610"/>
            <a:chExt cx="2798501" cy="1101519"/>
          </a:xfrm>
        </p:grpSpPr>
        <p:grpSp>
          <p:nvGrpSpPr>
            <p:cNvPr id="74" name="Group 73">
              <a:extLst>
                <a:ext uri="{FF2B5EF4-FFF2-40B4-BE49-F238E27FC236}">
                  <a16:creationId xmlns:a16="http://schemas.microsoft.com/office/drawing/2014/main" id="{1068C051-F94C-B949-99B2-1D5D5A11AD8E}"/>
                </a:ext>
              </a:extLst>
            </p:cNvPr>
            <p:cNvGrpSpPr/>
            <p:nvPr/>
          </p:nvGrpSpPr>
          <p:grpSpPr>
            <a:xfrm>
              <a:off x="1185829" y="3607610"/>
              <a:ext cx="1449625" cy="1101519"/>
              <a:chOff x="2421142" y="735803"/>
              <a:chExt cx="1926570" cy="1463933"/>
            </a:xfrm>
          </p:grpSpPr>
          <p:grpSp>
            <p:nvGrpSpPr>
              <p:cNvPr id="91" name="Group 90">
                <a:extLst>
                  <a:ext uri="{FF2B5EF4-FFF2-40B4-BE49-F238E27FC236}">
                    <a16:creationId xmlns:a16="http://schemas.microsoft.com/office/drawing/2014/main" id="{FA538890-7971-A327-9F65-640F03B34AA8}"/>
                  </a:ext>
                </a:extLst>
              </p:cNvPr>
              <p:cNvGrpSpPr/>
              <p:nvPr/>
            </p:nvGrpSpPr>
            <p:grpSpPr>
              <a:xfrm>
                <a:off x="2421143" y="1216325"/>
                <a:ext cx="1926569" cy="983411"/>
                <a:chOff x="2421143" y="1216325"/>
                <a:chExt cx="1926569" cy="983411"/>
              </a:xfrm>
            </p:grpSpPr>
            <mc:AlternateContent xmlns:mc="http://schemas.openxmlformats.org/markup-compatibility/2006">
              <mc:Choice xmlns:a14="http://schemas.microsoft.com/office/drawing/2010/main" Requires="a14">
                <p:sp>
                  <p:nvSpPr>
                    <p:cNvPr id="93" name="Rectangle: Rounded Corners 92">
                      <a:extLst>
                        <a:ext uri="{FF2B5EF4-FFF2-40B4-BE49-F238E27FC236}">
                          <a16:creationId xmlns:a16="http://schemas.microsoft.com/office/drawing/2014/main" id="{F3A8CE14-7880-C2F4-9FCB-569CD20254EE}"/>
                        </a:ext>
                      </a:extLst>
                    </p:cNvPr>
                    <p:cNvSpPr/>
                    <p:nvPr/>
                  </p:nvSpPr>
                  <p:spPr>
                    <a:xfrm>
                      <a:off x="2421144" y="1690777"/>
                      <a:ext cx="1926568"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Safely operates within </a:t>
                      </a:r>
                      <a14:m>
                        <m:oMath xmlns:m="http://schemas.openxmlformats.org/officeDocument/2006/math">
                          <m:r>
                            <a:rPr lang="en-US" sz="1000" b="0" i="1" smtClean="0">
                              <a:latin typeface="Cambria Math" panose="02040503050406030204" pitchFamily="18" charset="0"/>
                            </a:rPr>
                            <m:t>±</m:t>
                          </m:r>
                        </m:oMath>
                      </a14:m>
                      <a:r>
                        <a:rPr lang="en-US" sz="1000"/>
                        <a:t>48V range</a:t>
                      </a:r>
                    </a:p>
                  </p:txBody>
                </p:sp>
              </mc:Choice>
              <mc:Fallback>
                <p:sp>
                  <p:nvSpPr>
                    <p:cNvPr id="93" name="Rectangle: Rounded Corners 92">
                      <a:extLst>
                        <a:ext uri="{FF2B5EF4-FFF2-40B4-BE49-F238E27FC236}">
                          <a16:creationId xmlns:a16="http://schemas.microsoft.com/office/drawing/2014/main" id="{F3A8CE14-7880-C2F4-9FCB-569CD20254EE}"/>
                        </a:ext>
                      </a:extLst>
                    </p:cNvPr>
                    <p:cNvSpPr>
                      <a:spLocks noRot="1" noChangeAspect="1" noMove="1" noResize="1" noEditPoints="1" noAdjustHandles="1" noChangeArrowheads="1" noChangeShapeType="1" noTextEdit="1"/>
                    </p:cNvSpPr>
                    <p:nvPr/>
                  </p:nvSpPr>
                  <p:spPr>
                    <a:xfrm>
                      <a:off x="2421144" y="1690777"/>
                      <a:ext cx="1926568" cy="508959"/>
                    </a:xfrm>
                    <a:prstGeom prst="roundRect">
                      <a:avLst>
                        <a:gd name="adj" fmla="val 39838"/>
                      </a:avLst>
                    </a:prstGeom>
                    <a:blipFill>
                      <a:blip r:embed="rId4"/>
                      <a:stretch>
                        <a:fillRect b="-6061"/>
                      </a:stretch>
                    </a:blipFill>
                  </p:spPr>
                  <p:txBody>
                    <a:bodyPr/>
                    <a:lstStyle/>
                    <a:p>
                      <a:r>
                        <a:rPr lang="en-US">
                          <a:noFill/>
                        </a:rPr>
                        <a:t> </a:t>
                      </a:r>
                    </a:p>
                  </p:txBody>
                </p:sp>
              </mc:Fallback>
            </mc:AlternateContent>
            <p:sp>
              <p:nvSpPr>
                <p:cNvPr id="94" name="Rectangle: Rounded Corners 93">
                  <a:extLst>
                    <a:ext uri="{FF2B5EF4-FFF2-40B4-BE49-F238E27FC236}">
                      <a16:creationId xmlns:a16="http://schemas.microsoft.com/office/drawing/2014/main" id="{258A1B50-E180-74B3-08D7-D45DA0A6238F}"/>
                    </a:ext>
                  </a:extLst>
                </p:cNvPr>
                <p:cNvSpPr/>
                <p:nvPr/>
              </p:nvSpPr>
              <p:spPr>
                <a:xfrm>
                  <a:off x="2421143" y="1216325"/>
                  <a:ext cx="1926569"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U8 KV100 Motor</a:t>
                  </a:r>
                </a:p>
              </p:txBody>
            </p:sp>
          </p:grpSp>
          <p:sp>
            <p:nvSpPr>
              <p:cNvPr id="92" name="Rectangle: Rounded Corners 91">
                <a:extLst>
                  <a:ext uri="{FF2B5EF4-FFF2-40B4-BE49-F238E27FC236}">
                    <a16:creationId xmlns:a16="http://schemas.microsoft.com/office/drawing/2014/main" id="{B2D0825B-EC34-E176-A1E3-E25F5001F3CA}"/>
                  </a:ext>
                </a:extLst>
              </p:cNvPr>
              <p:cNvSpPr/>
              <p:nvPr/>
            </p:nvSpPr>
            <p:spPr>
              <a:xfrm>
                <a:off x="2421142" y="735803"/>
                <a:ext cx="1926569"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Motor Encoder</a:t>
                </a:r>
              </a:p>
            </p:txBody>
          </p:sp>
        </p:grpSp>
        <p:cxnSp>
          <p:nvCxnSpPr>
            <p:cNvPr id="77" name="Straight Arrow Connector 76">
              <a:extLst>
                <a:ext uri="{FF2B5EF4-FFF2-40B4-BE49-F238E27FC236}">
                  <a16:creationId xmlns:a16="http://schemas.microsoft.com/office/drawing/2014/main" id="{30304D34-722E-A04D-1C5D-D0353229CE5E}"/>
                </a:ext>
              </a:extLst>
            </p:cNvPr>
            <p:cNvCxnSpPr>
              <a:cxnSpLocks/>
            </p:cNvCxnSpPr>
            <p:nvPr/>
          </p:nvCxnSpPr>
          <p:spPr>
            <a:xfrm>
              <a:off x="2635454" y="3756900"/>
              <a:ext cx="1348876" cy="18841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C9E74BC7-0EF4-A028-FAE0-85A2E9FA9DB8}"/>
                </a:ext>
              </a:extLst>
            </p:cNvPr>
            <p:cNvCxnSpPr>
              <a:cxnSpLocks/>
              <a:stCxn id="94" idx="3"/>
            </p:cNvCxnSpPr>
            <p:nvPr/>
          </p:nvCxnSpPr>
          <p:spPr>
            <a:xfrm flipV="1">
              <a:off x="2635454" y="3856817"/>
              <a:ext cx="711595" cy="261646"/>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122" name="Group 121">
            <a:extLst>
              <a:ext uri="{FF2B5EF4-FFF2-40B4-BE49-F238E27FC236}">
                <a16:creationId xmlns:a16="http://schemas.microsoft.com/office/drawing/2014/main" id="{B3574353-0A38-7EA0-AEA4-F3EC77B18000}"/>
              </a:ext>
            </a:extLst>
          </p:cNvPr>
          <p:cNvGrpSpPr/>
          <p:nvPr/>
        </p:nvGrpSpPr>
        <p:grpSpPr>
          <a:xfrm>
            <a:off x="5210355" y="2739435"/>
            <a:ext cx="3155654" cy="804917"/>
            <a:chOff x="5210355" y="2739435"/>
            <a:chExt cx="3155654" cy="804917"/>
          </a:xfrm>
        </p:grpSpPr>
        <p:grpSp>
          <p:nvGrpSpPr>
            <p:cNvPr id="71" name="Group 70">
              <a:extLst>
                <a:ext uri="{FF2B5EF4-FFF2-40B4-BE49-F238E27FC236}">
                  <a16:creationId xmlns:a16="http://schemas.microsoft.com/office/drawing/2014/main" id="{B00F521C-6665-EF4F-CC87-C871B9C2E0DC}"/>
                </a:ext>
              </a:extLst>
            </p:cNvPr>
            <p:cNvGrpSpPr/>
            <p:nvPr/>
          </p:nvGrpSpPr>
          <p:grpSpPr>
            <a:xfrm>
              <a:off x="7113276" y="2739435"/>
              <a:ext cx="1252733" cy="744524"/>
              <a:chOff x="2409225" y="3529643"/>
              <a:chExt cx="1676817" cy="989481"/>
            </a:xfrm>
          </p:grpSpPr>
          <p:sp>
            <p:nvSpPr>
              <p:cNvPr id="97" name="Rectangle: Rounded Corners 96">
                <a:extLst>
                  <a:ext uri="{FF2B5EF4-FFF2-40B4-BE49-F238E27FC236}">
                    <a16:creationId xmlns:a16="http://schemas.microsoft.com/office/drawing/2014/main" id="{A2E78511-0274-45DE-7022-3ECF1DB514A0}"/>
                  </a:ext>
                </a:extLst>
              </p:cNvPr>
              <p:cNvSpPr/>
              <p:nvPr/>
            </p:nvSpPr>
            <p:spPr>
              <a:xfrm>
                <a:off x="2410934" y="3529643"/>
                <a:ext cx="1675108"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EMG Patches</a:t>
                </a:r>
              </a:p>
            </p:txBody>
          </p:sp>
          <p:sp>
            <p:nvSpPr>
              <p:cNvPr id="98" name="Rectangle: Rounded Corners 97">
                <a:extLst>
                  <a:ext uri="{FF2B5EF4-FFF2-40B4-BE49-F238E27FC236}">
                    <a16:creationId xmlns:a16="http://schemas.microsoft.com/office/drawing/2014/main" id="{7A701057-5218-AA67-16BF-085F828E1173}"/>
                  </a:ext>
                </a:extLst>
              </p:cNvPr>
              <p:cNvSpPr/>
              <p:nvPr/>
            </p:nvSpPr>
            <p:spPr>
              <a:xfrm>
                <a:off x="2409225" y="4010165"/>
                <a:ext cx="1675108"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3 patches around the thigh</a:t>
                </a:r>
              </a:p>
            </p:txBody>
          </p:sp>
        </p:grpSp>
        <p:cxnSp>
          <p:nvCxnSpPr>
            <p:cNvPr id="81" name="Straight Arrow Connector 80">
              <a:extLst>
                <a:ext uri="{FF2B5EF4-FFF2-40B4-BE49-F238E27FC236}">
                  <a16:creationId xmlns:a16="http://schemas.microsoft.com/office/drawing/2014/main" id="{47018513-252D-0028-C70C-7239AF22E8E6}"/>
                </a:ext>
              </a:extLst>
            </p:cNvPr>
            <p:cNvCxnSpPr>
              <a:cxnSpLocks/>
              <a:stCxn id="97" idx="1"/>
            </p:cNvCxnSpPr>
            <p:nvPr/>
          </p:nvCxnSpPr>
          <p:spPr>
            <a:xfrm flipH="1">
              <a:off x="5210355" y="2888725"/>
              <a:ext cx="1904198" cy="655627"/>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3" name="Group 122">
            <a:extLst>
              <a:ext uri="{FF2B5EF4-FFF2-40B4-BE49-F238E27FC236}">
                <a16:creationId xmlns:a16="http://schemas.microsoft.com/office/drawing/2014/main" id="{40B9A900-637C-53A5-3EA7-66DD076165CD}"/>
              </a:ext>
            </a:extLst>
          </p:cNvPr>
          <p:cNvGrpSpPr/>
          <p:nvPr/>
        </p:nvGrpSpPr>
        <p:grpSpPr>
          <a:xfrm>
            <a:off x="5443268" y="1505922"/>
            <a:ext cx="2951429" cy="1828515"/>
            <a:chOff x="5443268" y="1505922"/>
            <a:chExt cx="2951429" cy="1828515"/>
          </a:xfrm>
        </p:grpSpPr>
        <p:grpSp>
          <p:nvGrpSpPr>
            <p:cNvPr id="73" name="Group 72">
              <a:extLst>
                <a:ext uri="{FF2B5EF4-FFF2-40B4-BE49-F238E27FC236}">
                  <a16:creationId xmlns:a16="http://schemas.microsoft.com/office/drawing/2014/main" id="{6153C116-4593-2AF5-77BD-10C98108A6D7}"/>
                </a:ext>
              </a:extLst>
            </p:cNvPr>
            <p:cNvGrpSpPr/>
            <p:nvPr/>
          </p:nvGrpSpPr>
          <p:grpSpPr>
            <a:xfrm>
              <a:off x="7084587" y="1505922"/>
              <a:ext cx="1310110" cy="744524"/>
              <a:chOff x="2409225" y="3529643"/>
              <a:chExt cx="1741153" cy="989481"/>
            </a:xfrm>
          </p:grpSpPr>
          <p:sp>
            <p:nvSpPr>
              <p:cNvPr id="95" name="Rectangle: Rounded Corners 94">
                <a:extLst>
                  <a:ext uri="{FF2B5EF4-FFF2-40B4-BE49-F238E27FC236}">
                    <a16:creationId xmlns:a16="http://schemas.microsoft.com/office/drawing/2014/main" id="{AB52A354-53F2-6483-E2ED-18A06622B83B}"/>
                  </a:ext>
                </a:extLst>
              </p:cNvPr>
              <p:cNvSpPr/>
              <p:nvPr/>
            </p:nvSpPr>
            <p:spPr>
              <a:xfrm>
                <a:off x="2410934" y="3529643"/>
                <a:ext cx="1739444"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Electronics</a:t>
                </a:r>
              </a:p>
            </p:txBody>
          </p:sp>
          <p:sp>
            <p:nvSpPr>
              <p:cNvPr id="96" name="Rectangle: Rounded Corners 95">
                <a:extLst>
                  <a:ext uri="{FF2B5EF4-FFF2-40B4-BE49-F238E27FC236}">
                    <a16:creationId xmlns:a16="http://schemas.microsoft.com/office/drawing/2014/main" id="{678CE4BD-8BC3-90D3-B254-B4C8C5D0F026}"/>
                  </a:ext>
                </a:extLst>
              </p:cNvPr>
              <p:cNvSpPr/>
              <p:nvPr/>
            </p:nvSpPr>
            <p:spPr>
              <a:xfrm>
                <a:off x="2409225" y="4010165"/>
                <a:ext cx="1741152"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12713" indent="-112713">
                  <a:buFont typeface="Arial" panose="020B0604020202020204" pitchFamily="34" charset="0"/>
                  <a:buChar char="•"/>
                </a:pPr>
                <a:r>
                  <a:rPr lang="en-US" sz="1000"/>
                  <a:t>Microcontroller</a:t>
                </a:r>
              </a:p>
              <a:p>
                <a:pPr marL="112713" indent="-112713">
                  <a:buFont typeface="Arial" panose="020B0604020202020204" pitchFamily="34" charset="0"/>
                  <a:buChar char="•"/>
                </a:pPr>
                <a:r>
                  <a:rPr lang="en-US" sz="1000"/>
                  <a:t>Motor Driver</a:t>
                </a:r>
              </a:p>
            </p:txBody>
          </p:sp>
        </p:grpSp>
        <p:cxnSp>
          <p:nvCxnSpPr>
            <p:cNvPr id="82" name="Straight Arrow Connector 81">
              <a:extLst>
                <a:ext uri="{FF2B5EF4-FFF2-40B4-BE49-F238E27FC236}">
                  <a16:creationId xmlns:a16="http://schemas.microsoft.com/office/drawing/2014/main" id="{13DA9E39-527F-4326-AFD6-9E1960B5B717}"/>
                </a:ext>
              </a:extLst>
            </p:cNvPr>
            <p:cNvCxnSpPr>
              <a:cxnSpLocks/>
              <a:stCxn id="95" idx="1"/>
            </p:cNvCxnSpPr>
            <p:nvPr/>
          </p:nvCxnSpPr>
          <p:spPr>
            <a:xfrm flipH="1">
              <a:off x="5443268" y="1655212"/>
              <a:ext cx="1642605" cy="1679225"/>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4" name="Group 123">
            <a:extLst>
              <a:ext uri="{FF2B5EF4-FFF2-40B4-BE49-F238E27FC236}">
                <a16:creationId xmlns:a16="http://schemas.microsoft.com/office/drawing/2014/main" id="{07689E75-F3DB-6B5E-E802-1C20ABAF4C8F}"/>
              </a:ext>
            </a:extLst>
          </p:cNvPr>
          <p:cNvGrpSpPr/>
          <p:nvPr/>
        </p:nvGrpSpPr>
        <p:grpSpPr>
          <a:xfrm>
            <a:off x="6505390" y="452948"/>
            <a:ext cx="2064424" cy="582622"/>
            <a:chOff x="6505390" y="452948"/>
            <a:chExt cx="2064424" cy="582622"/>
          </a:xfrm>
        </p:grpSpPr>
        <p:grpSp>
          <p:nvGrpSpPr>
            <p:cNvPr id="66" name="Group 65">
              <a:extLst>
                <a:ext uri="{FF2B5EF4-FFF2-40B4-BE49-F238E27FC236}">
                  <a16:creationId xmlns:a16="http://schemas.microsoft.com/office/drawing/2014/main" id="{C7DD212E-FDFA-D127-AE37-ED536EC4C20F}"/>
                </a:ext>
              </a:extLst>
            </p:cNvPr>
            <p:cNvGrpSpPr/>
            <p:nvPr/>
          </p:nvGrpSpPr>
          <p:grpSpPr>
            <a:xfrm>
              <a:off x="6916934" y="452948"/>
              <a:ext cx="1652880" cy="582622"/>
              <a:chOff x="7772399" y="1216325"/>
              <a:chExt cx="2196699" cy="774313"/>
            </a:xfrm>
          </p:grpSpPr>
          <p:sp>
            <p:nvSpPr>
              <p:cNvPr id="107" name="Rectangle: Rounded Corners 106">
                <a:extLst>
                  <a:ext uri="{FF2B5EF4-FFF2-40B4-BE49-F238E27FC236}">
                    <a16:creationId xmlns:a16="http://schemas.microsoft.com/office/drawing/2014/main" id="{5D6451D2-4F0C-DC4B-B6A7-F06A9EF382AB}"/>
                  </a:ext>
                </a:extLst>
              </p:cNvPr>
              <p:cNvSpPr/>
              <p:nvPr/>
            </p:nvSpPr>
            <p:spPr>
              <a:xfrm>
                <a:off x="7772400" y="1690777"/>
                <a:ext cx="2196698" cy="299861"/>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3 stacks of 4 for 45 min</a:t>
                </a:r>
              </a:p>
            </p:txBody>
          </p:sp>
          <p:sp>
            <p:nvSpPr>
              <p:cNvPr id="108" name="Rectangle: Rounded Corners 107">
                <a:extLst>
                  <a:ext uri="{FF2B5EF4-FFF2-40B4-BE49-F238E27FC236}">
                    <a16:creationId xmlns:a16="http://schemas.microsoft.com/office/drawing/2014/main" id="{FDEE060A-A06C-DC97-7CB3-3F22E53385FC}"/>
                  </a:ext>
                </a:extLst>
              </p:cNvPr>
              <p:cNvSpPr/>
              <p:nvPr/>
            </p:nvSpPr>
            <p:spPr>
              <a:xfrm>
                <a:off x="7772399" y="1216325"/>
                <a:ext cx="2196697"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Battery Packs</a:t>
                </a:r>
              </a:p>
            </p:txBody>
          </p:sp>
        </p:grpSp>
        <p:cxnSp>
          <p:nvCxnSpPr>
            <p:cNvPr id="83" name="Straight Arrow Connector 82">
              <a:extLst>
                <a:ext uri="{FF2B5EF4-FFF2-40B4-BE49-F238E27FC236}">
                  <a16:creationId xmlns:a16="http://schemas.microsoft.com/office/drawing/2014/main" id="{C340B90F-6A3E-87E0-1A3C-4FC1C319B575}"/>
                </a:ext>
              </a:extLst>
            </p:cNvPr>
            <p:cNvCxnSpPr>
              <a:cxnSpLocks/>
              <a:stCxn id="108" idx="1"/>
            </p:cNvCxnSpPr>
            <p:nvPr/>
          </p:nvCxnSpPr>
          <p:spPr>
            <a:xfrm flipH="1">
              <a:off x="6505390" y="602238"/>
              <a:ext cx="411544" cy="289937"/>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1" name="Group 120">
            <a:extLst>
              <a:ext uri="{FF2B5EF4-FFF2-40B4-BE49-F238E27FC236}">
                <a16:creationId xmlns:a16="http://schemas.microsoft.com/office/drawing/2014/main" id="{1362DAB8-4822-11E0-5601-E2B10454D6CC}"/>
              </a:ext>
            </a:extLst>
          </p:cNvPr>
          <p:cNvGrpSpPr/>
          <p:nvPr/>
        </p:nvGrpSpPr>
        <p:grpSpPr>
          <a:xfrm>
            <a:off x="5684808" y="3955203"/>
            <a:ext cx="2765068" cy="741932"/>
            <a:chOff x="5684808" y="3955203"/>
            <a:chExt cx="2765068" cy="741932"/>
          </a:xfrm>
        </p:grpSpPr>
        <p:grpSp>
          <p:nvGrpSpPr>
            <p:cNvPr id="65" name="Group 64">
              <a:extLst>
                <a:ext uri="{FF2B5EF4-FFF2-40B4-BE49-F238E27FC236}">
                  <a16:creationId xmlns:a16="http://schemas.microsoft.com/office/drawing/2014/main" id="{B37032B7-14BF-64F3-5F88-E6B960DB8D00}"/>
                </a:ext>
              </a:extLst>
            </p:cNvPr>
            <p:cNvGrpSpPr/>
            <p:nvPr/>
          </p:nvGrpSpPr>
          <p:grpSpPr>
            <a:xfrm>
              <a:off x="7028131" y="3955203"/>
              <a:ext cx="1421745" cy="741932"/>
              <a:chOff x="7931216" y="2533290"/>
              <a:chExt cx="1889518" cy="986037"/>
            </a:xfrm>
          </p:grpSpPr>
          <p:sp>
            <p:nvSpPr>
              <p:cNvPr id="109" name="Rectangle: Rounded Corners 108">
                <a:extLst>
                  <a:ext uri="{FF2B5EF4-FFF2-40B4-BE49-F238E27FC236}">
                    <a16:creationId xmlns:a16="http://schemas.microsoft.com/office/drawing/2014/main" id="{321C1416-8721-7208-468D-7736DFCD403D}"/>
                  </a:ext>
                </a:extLst>
              </p:cNvPr>
              <p:cNvSpPr/>
              <p:nvPr/>
            </p:nvSpPr>
            <p:spPr>
              <a:xfrm>
                <a:off x="7931216" y="2533290"/>
                <a:ext cx="1889518"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Kevlar Suit</a:t>
                </a:r>
              </a:p>
            </p:txBody>
          </p:sp>
          <p:sp>
            <p:nvSpPr>
              <p:cNvPr id="110" name="Rectangle: Rounded Corners 109">
                <a:extLst>
                  <a:ext uri="{FF2B5EF4-FFF2-40B4-BE49-F238E27FC236}">
                    <a16:creationId xmlns:a16="http://schemas.microsoft.com/office/drawing/2014/main" id="{A9E689E0-4081-F37D-9E38-3192607B0DCC}"/>
                  </a:ext>
                </a:extLst>
              </p:cNvPr>
              <p:cNvSpPr/>
              <p:nvPr/>
            </p:nvSpPr>
            <p:spPr>
              <a:xfrm>
                <a:off x="7931216" y="3010368"/>
                <a:ext cx="1889518"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Thermal insulation and durability</a:t>
                </a:r>
              </a:p>
            </p:txBody>
          </p:sp>
        </p:grpSp>
        <p:cxnSp>
          <p:nvCxnSpPr>
            <p:cNvPr id="84" name="Straight Arrow Connector 83">
              <a:extLst>
                <a:ext uri="{FF2B5EF4-FFF2-40B4-BE49-F238E27FC236}">
                  <a16:creationId xmlns:a16="http://schemas.microsoft.com/office/drawing/2014/main" id="{821F598D-4D2B-6489-D551-22CC8667012F}"/>
                </a:ext>
              </a:extLst>
            </p:cNvPr>
            <p:cNvCxnSpPr>
              <a:cxnSpLocks/>
              <a:stCxn id="109" idx="1"/>
            </p:cNvCxnSpPr>
            <p:nvPr/>
          </p:nvCxnSpPr>
          <p:spPr>
            <a:xfrm flipH="1" flipV="1">
              <a:off x="5684808" y="4072926"/>
              <a:ext cx="1343323" cy="31567"/>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273613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1">
          <a:extLst>
            <a:ext uri="{FF2B5EF4-FFF2-40B4-BE49-F238E27FC236}">
              <a16:creationId xmlns:a16="http://schemas.microsoft.com/office/drawing/2014/main" id="{10C46928-A3DE-5F78-9548-5AB1442660BD}"/>
            </a:ext>
          </a:extLst>
        </p:cNvPr>
        <p:cNvGrpSpPr/>
        <p:nvPr/>
      </p:nvGrpSpPr>
      <p:grpSpPr>
        <a:xfrm>
          <a:off x="0" y="0"/>
          <a:ext cx="0" cy="0"/>
          <a:chOff x="0" y="0"/>
          <a:chExt cx="0" cy="0"/>
        </a:xfrm>
      </p:grpSpPr>
      <p:sp>
        <p:nvSpPr>
          <p:cNvPr id="3" name="Google Shape;143;p15">
            <a:extLst>
              <a:ext uri="{FF2B5EF4-FFF2-40B4-BE49-F238E27FC236}">
                <a16:creationId xmlns:a16="http://schemas.microsoft.com/office/drawing/2014/main" id="{6A12C40F-9EBF-4013-CAC5-0560522279B8}"/>
              </a:ext>
            </a:extLst>
          </p:cNvPr>
          <p:cNvSpPr txBox="1">
            <a:spLocks/>
          </p:cNvSpPr>
          <p:nvPr/>
        </p:nvSpPr>
        <p:spPr>
          <a:xfrm>
            <a:off x="-2815440" y="388399"/>
            <a:ext cx="2703303" cy="157842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
              <a:t>Bionic System Design</a:t>
            </a:r>
          </a:p>
          <a:p>
            <a:r>
              <a:rPr lang="en" sz="2000">
                <a:solidFill>
                  <a:schemeClr val="bg1"/>
                </a:solidFill>
              </a:rPr>
              <a:t>High Level</a:t>
            </a:r>
            <a:endParaRPr lang="en-US" sz="2800">
              <a:solidFill>
                <a:schemeClr val="bg1"/>
              </a:solidFill>
            </a:endParaRPr>
          </a:p>
        </p:txBody>
      </p:sp>
      <p:pic>
        <p:nvPicPr>
          <p:cNvPr id="64" name="Picture 63">
            <a:extLst>
              <a:ext uri="{FF2B5EF4-FFF2-40B4-BE49-F238E27FC236}">
                <a16:creationId xmlns:a16="http://schemas.microsoft.com/office/drawing/2014/main" id="{B9B1EE25-9FEE-AF62-CC8D-806528540981}"/>
              </a:ext>
            </a:extLst>
          </p:cNvPr>
          <p:cNvPicPr>
            <a:picLocks noChangeAspect="1"/>
          </p:cNvPicPr>
          <p:nvPr/>
        </p:nvPicPr>
        <p:blipFill>
          <a:blip r:embed="rId3"/>
          <a:srcRect t="49109"/>
          <a:stretch/>
        </p:blipFill>
        <p:spPr>
          <a:xfrm>
            <a:off x="2338834" y="283854"/>
            <a:ext cx="4466331" cy="4635271"/>
          </a:xfrm>
          <a:prstGeom prst="rect">
            <a:avLst/>
          </a:prstGeom>
        </p:spPr>
      </p:pic>
      <p:grpSp>
        <p:nvGrpSpPr>
          <p:cNvPr id="75" name="Group 74">
            <a:extLst>
              <a:ext uri="{FF2B5EF4-FFF2-40B4-BE49-F238E27FC236}">
                <a16:creationId xmlns:a16="http://schemas.microsoft.com/office/drawing/2014/main" id="{18AEACDA-19CC-B9D9-F051-A76B2C36D4AA}"/>
              </a:ext>
            </a:extLst>
          </p:cNvPr>
          <p:cNvGrpSpPr/>
          <p:nvPr/>
        </p:nvGrpSpPr>
        <p:grpSpPr>
          <a:xfrm>
            <a:off x="6414072" y="1588836"/>
            <a:ext cx="1449625" cy="1096953"/>
            <a:chOff x="7689006" y="4658751"/>
            <a:chExt cx="1926570" cy="1457865"/>
          </a:xfrm>
        </p:grpSpPr>
        <p:grpSp>
          <p:nvGrpSpPr>
            <p:cNvPr id="87" name="Group 86">
              <a:extLst>
                <a:ext uri="{FF2B5EF4-FFF2-40B4-BE49-F238E27FC236}">
                  <a16:creationId xmlns:a16="http://schemas.microsoft.com/office/drawing/2014/main" id="{EDCCFEA5-6BDD-1840-C950-75C39E7ADFAC}"/>
                </a:ext>
              </a:extLst>
            </p:cNvPr>
            <p:cNvGrpSpPr/>
            <p:nvPr/>
          </p:nvGrpSpPr>
          <p:grpSpPr>
            <a:xfrm>
              <a:off x="7689007" y="5133204"/>
              <a:ext cx="1926569" cy="983412"/>
              <a:chOff x="9615576" y="2533289"/>
              <a:chExt cx="1926569" cy="983412"/>
            </a:xfrm>
          </p:grpSpPr>
          <p:sp>
            <p:nvSpPr>
              <p:cNvPr id="89" name="Rectangle: Rounded Corners 88">
                <a:extLst>
                  <a:ext uri="{FF2B5EF4-FFF2-40B4-BE49-F238E27FC236}">
                    <a16:creationId xmlns:a16="http://schemas.microsoft.com/office/drawing/2014/main" id="{4C5F8E1B-6689-834E-F4AB-B51AE2BAC726}"/>
                  </a:ext>
                </a:extLst>
              </p:cNvPr>
              <p:cNvSpPr/>
              <p:nvPr/>
            </p:nvSpPr>
            <p:spPr>
              <a:xfrm>
                <a:off x="9615577" y="3007742"/>
                <a:ext cx="1926568"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Multi-stage geartrain; N = 45</a:t>
                </a:r>
              </a:p>
            </p:txBody>
          </p:sp>
          <p:sp>
            <p:nvSpPr>
              <p:cNvPr id="90" name="Rectangle: Rounded Corners 89">
                <a:extLst>
                  <a:ext uri="{FF2B5EF4-FFF2-40B4-BE49-F238E27FC236}">
                    <a16:creationId xmlns:a16="http://schemas.microsoft.com/office/drawing/2014/main" id="{53994761-0BEE-A099-7A27-6557B18E2692}"/>
                  </a:ext>
                </a:extLst>
              </p:cNvPr>
              <p:cNvSpPr/>
              <p:nvPr/>
            </p:nvSpPr>
            <p:spPr>
              <a:xfrm>
                <a:off x="9615576" y="2533289"/>
                <a:ext cx="1926569"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Transmission</a:t>
                </a:r>
              </a:p>
            </p:txBody>
          </p:sp>
        </p:grpSp>
        <p:sp>
          <p:nvSpPr>
            <p:cNvPr id="88" name="Rectangle: Rounded Corners 87">
              <a:extLst>
                <a:ext uri="{FF2B5EF4-FFF2-40B4-BE49-F238E27FC236}">
                  <a16:creationId xmlns:a16="http://schemas.microsoft.com/office/drawing/2014/main" id="{4E94B193-F774-0225-60F4-AF868DF4ADF1}"/>
                </a:ext>
              </a:extLst>
            </p:cNvPr>
            <p:cNvSpPr/>
            <p:nvPr/>
          </p:nvSpPr>
          <p:spPr>
            <a:xfrm>
              <a:off x="7689006" y="4658751"/>
              <a:ext cx="1926569"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Torque Sensor</a:t>
              </a:r>
            </a:p>
          </p:txBody>
        </p:sp>
      </p:grpSp>
      <p:cxnSp>
        <p:nvCxnSpPr>
          <p:cNvPr id="79" name="Straight Arrow Connector 78">
            <a:extLst>
              <a:ext uri="{FF2B5EF4-FFF2-40B4-BE49-F238E27FC236}">
                <a16:creationId xmlns:a16="http://schemas.microsoft.com/office/drawing/2014/main" id="{FD6F0B9F-6D8A-001D-5584-7FAEAAE06B48}"/>
              </a:ext>
            </a:extLst>
          </p:cNvPr>
          <p:cNvCxnSpPr>
            <a:cxnSpLocks/>
            <a:stCxn id="90" idx="1"/>
          </p:cNvCxnSpPr>
          <p:nvPr/>
        </p:nvCxnSpPr>
        <p:spPr>
          <a:xfrm flipH="1" flipV="1">
            <a:off x="5244860" y="1354347"/>
            <a:ext cx="1169213" cy="740775"/>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44EA4655-99F1-BFB1-2984-013A76E03E51}"/>
              </a:ext>
            </a:extLst>
          </p:cNvPr>
          <p:cNvCxnSpPr>
            <a:cxnSpLocks/>
            <a:stCxn id="88" idx="1"/>
          </p:cNvCxnSpPr>
          <p:nvPr/>
        </p:nvCxnSpPr>
        <p:spPr>
          <a:xfrm flipH="1" flipV="1">
            <a:off x="5829466" y="1724734"/>
            <a:ext cx="584606" cy="133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A08CB7AB-7414-07B5-872D-0BFC6290B2AF}"/>
              </a:ext>
            </a:extLst>
          </p:cNvPr>
          <p:cNvGrpSpPr/>
          <p:nvPr/>
        </p:nvGrpSpPr>
        <p:grpSpPr>
          <a:xfrm>
            <a:off x="937096" y="3552971"/>
            <a:ext cx="1181608" cy="739957"/>
            <a:chOff x="9809895" y="3927897"/>
            <a:chExt cx="1570372" cy="983413"/>
          </a:xfrm>
        </p:grpSpPr>
        <p:sp>
          <p:nvSpPr>
            <p:cNvPr id="101" name="Rectangle: Rounded Corners 100">
              <a:extLst>
                <a:ext uri="{FF2B5EF4-FFF2-40B4-BE49-F238E27FC236}">
                  <a16:creationId xmlns:a16="http://schemas.microsoft.com/office/drawing/2014/main" id="{B80E8892-160F-18F5-35B1-C63AE53C8010}"/>
                </a:ext>
              </a:extLst>
            </p:cNvPr>
            <p:cNvSpPr/>
            <p:nvPr/>
          </p:nvSpPr>
          <p:spPr>
            <a:xfrm>
              <a:off x="9809895" y="4402351"/>
              <a:ext cx="1570372"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Secures bionic system to leg</a:t>
              </a:r>
            </a:p>
          </p:txBody>
        </p:sp>
        <p:sp>
          <p:nvSpPr>
            <p:cNvPr id="102" name="Rectangle: Rounded Corners 101">
              <a:extLst>
                <a:ext uri="{FF2B5EF4-FFF2-40B4-BE49-F238E27FC236}">
                  <a16:creationId xmlns:a16="http://schemas.microsoft.com/office/drawing/2014/main" id="{A283A280-6CDA-68AD-76B4-271A7835F2CA}"/>
                </a:ext>
              </a:extLst>
            </p:cNvPr>
            <p:cNvSpPr/>
            <p:nvPr/>
          </p:nvSpPr>
          <p:spPr>
            <a:xfrm>
              <a:off x="9809895" y="3927897"/>
              <a:ext cx="1570372"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Kevlar Straps</a:t>
              </a:r>
            </a:p>
          </p:txBody>
        </p:sp>
      </p:grpSp>
      <p:cxnSp>
        <p:nvCxnSpPr>
          <p:cNvPr id="85" name="Straight Arrow Connector 84">
            <a:extLst>
              <a:ext uri="{FF2B5EF4-FFF2-40B4-BE49-F238E27FC236}">
                <a16:creationId xmlns:a16="http://schemas.microsoft.com/office/drawing/2014/main" id="{BB75CA46-7F7D-A047-349D-B8789F40101B}"/>
              </a:ext>
            </a:extLst>
          </p:cNvPr>
          <p:cNvCxnSpPr>
            <a:cxnSpLocks/>
            <a:stCxn id="102" idx="3"/>
          </p:cNvCxnSpPr>
          <p:nvPr/>
        </p:nvCxnSpPr>
        <p:spPr>
          <a:xfrm flipV="1">
            <a:off x="2118704" y="3254392"/>
            <a:ext cx="2380922" cy="447869"/>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nvGrpSpPr>
          <p:cNvPr id="70" name="Group 69">
            <a:extLst>
              <a:ext uri="{FF2B5EF4-FFF2-40B4-BE49-F238E27FC236}">
                <a16:creationId xmlns:a16="http://schemas.microsoft.com/office/drawing/2014/main" id="{BA06535F-3EE9-E52D-7B8E-3C0F88FB10DE}"/>
              </a:ext>
            </a:extLst>
          </p:cNvPr>
          <p:cNvGrpSpPr/>
          <p:nvPr/>
        </p:nvGrpSpPr>
        <p:grpSpPr>
          <a:xfrm>
            <a:off x="6351392" y="3614635"/>
            <a:ext cx="1574983" cy="590666"/>
            <a:chOff x="9714828" y="3927897"/>
            <a:chExt cx="2093173" cy="785003"/>
          </a:xfrm>
        </p:grpSpPr>
        <p:sp>
          <p:nvSpPr>
            <p:cNvPr id="99" name="Rectangle: Rounded Corners 98">
              <a:extLst>
                <a:ext uri="{FF2B5EF4-FFF2-40B4-BE49-F238E27FC236}">
                  <a16:creationId xmlns:a16="http://schemas.microsoft.com/office/drawing/2014/main" id="{E0D84A71-9874-762D-34B1-74AF30932D58}"/>
                </a:ext>
              </a:extLst>
            </p:cNvPr>
            <p:cNvSpPr/>
            <p:nvPr/>
          </p:nvSpPr>
          <p:spPr>
            <a:xfrm>
              <a:off x="9714828" y="4402351"/>
              <a:ext cx="2093172" cy="31054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Structure and support</a:t>
              </a:r>
            </a:p>
          </p:txBody>
        </p:sp>
        <p:sp>
          <p:nvSpPr>
            <p:cNvPr id="100" name="Rectangle: Rounded Corners 99">
              <a:extLst>
                <a:ext uri="{FF2B5EF4-FFF2-40B4-BE49-F238E27FC236}">
                  <a16:creationId xmlns:a16="http://schemas.microsoft.com/office/drawing/2014/main" id="{0881A7E2-A8CB-4F29-C617-CDC9E17CD83F}"/>
                </a:ext>
              </a:extLst>
            </p:cNvPr>
            <p:cNvSpPr/>
            <p:nvPr/>
          </p:nvSpPr>
          <p:spPr>
            <a:xfrm>
              <a:off x="9714829" y="3927897"/>
              <a:ext cx="2093172"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Aluminum Frame</a:t>
              </a:r>
            </a:p>
          </p:txBody>
        </p:sp>
      </p:grpSp>
      <p:cxnSp>
        <p:nvCxnSpPr>
          <p:cNvPr id="86" name="Straight Arrow Connector 85">
            <a:extLst>
              <a:ext uri="{FF2B5EF4-FFF2-40B4-BE49-F238E27FC236}">
                <a16:creationId xmlns:a16="http://schemas.microsoft.com/office/drawing/2014/main" id="{9F9682E7-CEF7-A38B-F227-2BC2928178FD}"/>
              </a:ext>
            </a:extLst>
          </p:cNvPr>
          <p:cNvCxnSpPr>
            <a:cxnSpLocks/>
            <a:stCxn id="100" idx="1"/>
          </p:cNvCxnSpPr>
          <p:nvPr/>
        </p:nvCxnSpPr>
        <p:spPr>
          <a:xfrm flipH="1" flipV="1">
            <a:off x="5132717" y="3552971"/>
            <a:ext cx="1218676" cy="210954"/>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76754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pic>
        <p:nvPicPr>
          <p:cNvPr id="50" name="Picture 49">
            <a:extLst>
              <a:ext uri="{FF2B5EF4-FFF2-40B4-BE49-F238E27FC236}">
                <a16:creationId xmlns:a16="http://schemas.microsoft.com/office/drawing/2014/main" id="{0A57C28C-8D79-48A9-03A6-8FDE519B13F5}"/>
              </a:ext>
            </a:extLst>
          </p:cNvPr>
          <p:cNvPicPr>
            <a:picLocks noChangeAspect="1"/>
          </p:cNvPicPr>
          <p:nvPr/>
        </p:nvPicPr>
        <p:blipFill>
          <a:blip r:embed="rId3"/>
          <a:stretch>
            <a:fillRect/>
          </a:stretch>
        </p:blipFill>
        <p:spPr>
          <a:xfrm>
            <a:off x="3545408" y="482563"/>
            <a:ext cx="2010256" cy="4099589"/>
          </a:xfrm>
          <a:prstGeom prst="rect">
            <a:avLst/>
          </a:prstGeom>
        </p:spPr>
      </p:pic>
      <p:grpSp>
        <p:nvGrpSpPr>
          <p:cNvPr id="51" name="Group 50">
            <a:extLst>
              <a:ext uri="{FF2B5EF4-FFF2-40B4-BE49-F238E27FC236}">
                <a16:creationId xmlns:a16="http://schemas.microsoft.com/office/drawing/2014/main" id="{69EE9825-1EC6-A9B2-B2D7-F39379F2A94D}"/>
              </a:ext>
            </a:extLst>
          </p:cNvPr>
          <p:cNvGrpSpPr/>
          <p:nvPr/>
        </p:nvGrpSpPr>
        <p:grpSpPr>
          <a:xfrm>
            <a:off x="6616736" y="2860205"/>
            <a:ext cx="1421745" cy="741932"/>
            <a:chOff x="7931216" y="2533290"/>
            <a:chExt cx="1889518" cy="986037"/>
          </a:xfrm>
        </p:grpSpPr>
        <p:sp>
          <p:nvSpPr>
            <p:cNvPr id="52" name="Rectangle: Rounded Corners 51">
              <a:extLst>
                <a:ext uri="{FF2B5EF4-FFF2-40B4-BE49-F238E27FC236}">
                  <a16:creationId xmlns:a16="http://schemas.microsoft.com/office/drawing/2014/main" id="{D2CCFD63-59A6-052F-8FEC-F12001BEBEE3}"/>
                </a:ext>
              </a:extLst>
            </p:cNvPr>
            <p:cNvSpPr/>
            <p:nvPr/>
          </p:nvSpPr>
          <p:spPr>
            <a:xfrm>
              <a:off x="7931216" y="2533290"/>
              <a:ext cx="1889518"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Kevlar Suit</a:t>
              </a:r>
            </a:p>
          </p:txBody>
        </p:sp>
        <p:sp>
          <p:nvSpPr>
            <p:cNvPr id="53" name="Rectangle: Rounded Corners 52">
              <a:extLst>
                <a:ext uri="{FF2B5EF4-FFF2-40B4-BE49-F238E27FC236}">
                  <a16:creationId xmlns:a16="http://schemas.microsoft.com/office/drawing/2014/main" id="{F4BEB1E3-35D9-F756-9576-390C560E3435}"/>
                </a:ext>
              </a:extLst>
            </p:cNvPr>
            <p:cNvSpPr/>
            <p:nvPr/>
          </p:nvSpPr>
          <p:spPr>
            <a:xfrm>
              <a:off x="7931216" y="3010368"/>
              <a:ext cx="1889518"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Thermal insulation and durability</a:t>
              </a:r>
            </a:p>
          </p:txBody>
        </p:sp>
      </p:grpSp>
      <p:grpSp>
        <p:nvGrpSpPr>
          <p:cNvPr id="54" name="Group 53">
            <a:extLst>
              <a:ext uri="{FF2B5EF4-FFF2-40B4-BE49-F238E27FC236}">
                <a16:creationId xmlns:a16="http://schemas.microsoft.com/office/drawing/2014/main" id="{A7E58AEF-B6D6-1406-E7D9-A84C2D407F18}"/>
              </a:ext>
            </a:extLst>
          </p:cNvPr>
          <p:cNvGrpSpPr/>
          <p:nvPr/>
        </p:nvGrpSpPr>
        <p:grpSpPr>
          <a:xfrm>
            <a:off x="5674731" y="312400"/>
            <a:ext cx="1652880" cy="582623"/>
            <a:chOff x="7772399" y="1216325"/>
            <a:chExt cx="2196699" cy="774313"/>
          </a:xfrm>
        </p:grpSpPr>
        <p:sp>
          <p:nvSpPr>
            <p:cNvPr id="55" name="Rectangle: Rounded Corners 54">
              <a:extLst>
                <a:ext uri="{FF2B5EF4-FFF2-40B4-BE49-F238E27FC236}">
                  <a16:creationId xmlns:a16="http://schemas.microsoft.com/office/drawing/2014/main" id="{BB003726-76C5-96C5-F72B-797F5E342C03}"/>
                </a:ext>
              </a:extLst>
            </p:cNvPr>
            <p:cNvSpPr/>
            <p:nvPr/>
          </p:nvSpPr>
          <p:spPr>
            <a:xfrm>
              <a:off x="7772400" y="1690777"/>
              <a:ext cx="2196698" cy="299861"/>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3 stacks of 4 for 45 min</a:t>
              </a:r>
            </a:p>
          </p:txBody>
        </p:sp>
        <p:sp>
          <p:nvSpPr>
            <p:cNvPr id="56" name="Rectangle: Rounded Corners 55">
              <a:extLst>
                <a:ext uri="{FF2B5EF4-FFF2-40B4-BE49-F238E27FC236}">
                  <a16:creationId xmlns:a16="http://schemas.microsoft.com/office/drawing/2014/main" id="{5DA8D478-BAE2-4FA2-8DDC-813C2FED89B6}"/>
                </a:ext>
              </a:extLst>
            </p:cNvPr>
            <p:cNvSpPr/>
            <p:nvPr/>
          </p:nvSpPr>
          <p:spPr>
            <a:xfrm>
              <a:off x="7772399" y="1216325"/>
              <a:ext cx="2196697"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Battery Packs</a:t>
              </a:r>
            </a:p>
          </p:txBody>
        </p:sp>
      </p:grpSp>
      <p:grpSp>
        <p:nvGrpSpPr>
          <p:cNvPr id="57" name="Group 56">
            <a:extLst>
              <a:ext uri="{FF2B5EF4-FFF2-40B4-BE49-F238E27FC236}">
                <a16:creationId xmlns:a16="http://schemas.microsoft.com/office/drawing/2014/main" id="{A64AA9DD-8A9E-7779-7915-AB7A3709F425}"/>
              </a:ext>
            </a:extLst>
          </p:cNvPr>
          <p:cNvGrpSpPr/>
          <p:nvPr/>
        </p:nvGrpSpPr>
        <p:grpSpPr>
          <a:xfrm>
            <a:off x="1893011" y="283856"/>
            <a:ext cx="1598912" cy="738874"/>
            <a:chOff x="9615576" y="1217763"/>
            <a:chExt cx="2124975" cy="981973"/>
          </a:xfrm>
        </p:grpSpPr>
        <p:sp>
          <p:nvSpPr>
            <p:cNvPr id="58" name="Rectangle: Rounded Corners 57">
              <a:extLst>
                <a:ext uri="{FF2B5EF4-FFF2-40B4-BE49-F238E27FC236}">
                  <a16:creationId xmlns:a16="http://schemas.microsoft.com/office/drawing/2014/main" id="{CE0BC083-1574-E368-814C-F2DDCDD260E7}"/>
                </a:ext>
              </a:extLst>
            </p:cNvPr>
            <p:cNvSpPr/>
            <p:nvPr/>
          </p:nvSpPr>
          <p:spPr>
            <a:xfrm>
              <a:off x="9615576" y="1692216"/>
              <a:ext cx="2124973" cy="507520"/>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12713" indent="-112713">
                <a:buFont typeface="Arial" panose="020B0604020202020204" pitchFamily="34" charset="0"/>
                <a:buChar char="•"/>
              </a:pPr>
              <a:r>
                <a:rPr lang="en-US" sz="1000"/>
                <a:t>Reduce gait load</a:t>
              </a:r>
            </a:p>
            <a:p>
              <a:pPr marL="112713" indent="-112713">
                <a:buFont typeface="Arial" panose="020B0604020202020204" pitchFamily="34" charset="0"/>
                <a:buChar char="•"/>
              </a:pPr>
              <a:r>
                <a:rPr lang="en-US" sz="1000"/>
                <a:t>Wiring within Kevlar</a:t>
              </a:r>
            </a:p>
          </p:txBody>
        </p:sp>
        <p:sp>
          <p:nvSpPr>
            <p:cNvPr id="59" name="Rectangle: Rounded Corners 58">
              <a:extLst>
                <a:ext uri="{FF2B5EF4-FFF2-40B4-BE49-F238E27FC236}">
                  <a16:creationId xmlns:a16="http://schemas.microsoft.com/office/drawing/2014/main" id="{500C0930-DD58-7ED2-75B4-79DE2E2129EA}"/>
                </a:ext>
              </a:extLst>
            </p:cNvPr>
            <p:cNvSpPr/>
            <p:nvPr/>
          </p:nvSpPr>
          <p:spPr>
            <a:xfrm>
              <a:off x="9615577" y="1217763"/>
              <a:ext cx="2124974"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Kevlar Waist Strap</a:t>
              </a:r>
            </a:p>
          </p:txBody>
        </p:sp>
      </p:grpSp>
      <p:grpSp>
        <p:nvGrpSpPr>
          <p:cNvPr id="60" name="Group 59">
            <a:extLst>
              <a:ext uri="{FF2B5EF4-FFF2-40B4-BE49-F238E27FC236}">
                <a16:creationId xmlns:a16="http://schemas.microsoft.com/office/drawing/2014/main" id="{0DEA59A0-1430-51E3-5AC4-C56E8DE62E1C}"/>
              </a:ext>
            </a:extLst>
          </p:cNvPr>
          <p:cNvGrpSpPr/>
          <p:nvPr/>
        </p:nvGrpSpPr>
        <p:grpSpPr>
          <a:xfrm>
            <a:off x="1126245" y="1198186"/>
            <a:ext cx="1533531" cy="599323"/>
            <a:chOff x="2413148" y="2533289"/>
            <a:chExt cx="2038082" cy="796508"/>
          </a:xfrm>
        </p:grpSpPr>
        <p:sp>
          <p:nvSpPr>
            <p:cNvPr id="61" name="Rectangle: Rounded Corners 60">
              <a:extLst>
                <a:ext uri="{FF2B5EF4-FFF2-40B4-BE49-F238E27FC236}">
                  <a16:creationId xmlns:a16="http://schemas.microsoft.com/office/drawing/2014/main" id="{D5000D42-BC4B-1F68-B0FF-C399AF742F13}"/>
                </a:ext>
              </a:extLst>
            </p:cNvPr>
            <p:cNvSpPr/>
            <p:nvPr/>
          </p:nvSpPr>
          <p:spPr>
            <a:xfrm>
              <a:off x="2413148" y="2533289"/>
              <a:ext cx="2038082"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Longitudinal Fins</a:t>
              </a:r>
            </a:p>
          </p:txBody>
        </p:sp>
        <p:sp>
          <p:nvSpPr>
            <p:cNvPr id="62" name="Rectangle: Rounded Corners 61">
              <a:extLst>
                <a:ext uri="{FF2B5EF4-FFF2-40B4-BE49-F238E27FC236}">
                  <a16:creationId xmlns:a16="http://schemas.microsoft.com/office/drawing/2014/main" id="{126E7C73-0CE9-6B3B-EE0E-70405F42E439}"/>
                </a:ext>
              </a:extLst>
            </p:cNvPr>
            <p:cNvSpPr/>
            <p:nvPr/>
          </p:nvSpPr>
          <p:spPr>
            <a:xfrm>
              <a:off x="2421144" y="3007743"/>
              <a:ext cx="2030086" cy="322054"/>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6.7W heat dissipation</a:t>
              </a:r>
            </a:p>
          </p:txBody>
        </p:sp>
      </p:grpSp>
      <p:grpSp>
        <p:nvGrpSpPr>
          <p:cNvPr id="63" name="Group 62">
            <a:extLst>
              <a:ext uri="{FF2B5EF4-FFF2-40B4-BE49-F238E27FC236}">
                <a16:creationId xmlns:a16="http://schemas.microsoft.com/office/drawing/2014/main" id="{C5EBBAB6-F1E3-1D21-C791-BF9C899F562C}"/>
              </a:ext>
            </a:extLst>
          </p:cNvPr>
          <p:cNvGrpSpPr/>
          <p:nvPr/>
        </p:nvGrpSpPr>
        <p:grpSpPr>
          <a:xfrm>
            <a:off x="2101662" y="4026770"/>
            <a:ext cx="1181608" cy="739957"/>
            <a:chOff x="9809895" y="3927897"/>
            <a:chExt cx="1570372" cy="983413"/>
          </a:xfrm>
        </p:grpSpPr>
        <p:sp>
          <p:nvSpPr>
            <p:cNvPr id="64" name="Rectangle: Rounded Corners 63">
              <a:extLst>
                <a:ext uri="{FF2B5EF4-FFF2-40B4-BE49-F238E27FC236}">
                  <a16:creationId xmlns:a16="http://schemas.microsoft.com/office/drawing/2014/main" id="{A5ECD1D9-7024-2AE1-2F2E-8C7A2FF34AA8}"/>
                </a:ext>
              </a:extLst>
            </p:cNvPr>
            <p:cNvSpPr/>
            <p:nvPr/>
          </p:nvSpPr>
          <p:spPr>
            <a:xfrm>
              <a:off x="9809895" y="4402351"/>
              <a:ext cx="1570372"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Secures bionic system to leg</a:t>
              </a:r>
            </a:p>
          </p:txBody>
        </p:sp>
        <p:sp>
          <p:nvSpPr>
            <p:cNvPr id="65" name="Rectangle: Rounded Corners 64">
              <a:extLst>
                <a:ext uri="{FF2B5EF4-FFF2-40B4-BE49-F238E27FC236}">
                  <a16:creationId xmlns:a16="http://schemas.microsoft.com/office/drawing/2014/main" id="{228E1D91-F15E-F9FD-8DF5-B165F57D6815}"/>
                </a:ext>
              </a:extLst>
            </p:cNvPr>
            <p:cNvSpPr/>
            <p:nvPr/>
          </p:nvSpPr>
          <p:spPr>
            <a:xfrm>
              <a:off x="9809895" y="3927897"/>
              <a:ext cx="1570372"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Kevlar Straps</a:t>
              </a:r>
            </a:p>
          </p:txBody>
        </p:sp>
      </p:grpSp>
      <p:grpSp>
        <p:nvGrpSpPr>
          <p:cNvPr id="66" name="Group 65">
            <a:extLst>
              <a:ext uri="{FF2B5EF4-FFF2-40B4-BE49-F238E27FC236}">
                <a16:creationId xmlns:a16="http://schemas.microsoft.com/office/drawing/2014/main" id="{479149E8-ECA9-F7F1-9312-A6399E4A2FA8}"/>
              </a:ext>
            </a:extLst>
          </p:cNvPr>
          <p:cNvGrpSpPr/>
          <p:nvPr/>
        </p:nvGrpSpPr>
        <p:grpSpPr>
          <a:xfrm>
            <a:off x="1105518" y="3257606"/>
            <a:ext cx="1574983" cy="590666"/>
            <a:chOff x="9714828" y="3927897"/>
            <a:chExt cx="2093173" cy="785003"/>
          </a:xfrm>
        </p:grpSpPr>
        <p:sp>
          <p:nvSpPr>
            <p:cNvPr id="67" name="Rectangle: Rounded Corners 66">
              <a:extLst>
                <a:ext uri="{FF2B5EF4-FFF2-40B4-BE49-F238E27FC236}">
                  <a16:creationId xmlns:a16="http://schemas.microsoft.com/office/drawing/2014/main" id="{10F7CEA8-B73E-F311-66A9-738E0A2CD980}"/>
                </a:ext>
              </a:extLst>
            </p:cNvPr>
            <p:cNvSpPr/>
            <p:nvPr/>
          </p:nvSpPr>
          <p:spPr>
            <a:xfrm>
              <a:off x="9714828" y="4402351"/>
              <a:ext cx="2093172" cy="31054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Structure and support</a:t>
              </a:r>
            </a:p>
          </p:txBody>
        </p:sp>
        <p:sp>
          <p:nvSpPr>
            <p:cNvPr id="68" name="Rectangle: Rounded Corners 67">
              <a:extLst>
                <a:ext uri="{FF2B5EF4-FFF2-40B4-BE49-F238E27FC236}">
                  <a16:creationId xmlns:a16="http://schemas.microsoft.com/office/drawing/2014/main" id="{F1A32BDB-AA00-D0B8-EE09-4264A9E7CC5F}"/>
                </a:ext>
              </a:extLst>
            </p:cNvPr>
            <p:cNvSpPr/>
            <p:nvPr/>
          </p:nvSpPr>
          <p:spPr>
            <a:xfrm>
              <a:off x="9714829" y="3927897"/>
              <a:ext cx="2093172"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Aluminum Frame</a:t>
              </a:r>
            </a:p>
          </p:txBody>
        </p:sp>
      </p:grpSp>
      <p:grpSp>
        <p:nvGrpSpPr>
          <p:cNvPr id="69" name="Group 68">
            <a:extLst>
              <a:ext uri="{FF2B5EF4-FFF2-40B4-BE49-F238E27FC236}">
                <a16:creationId xmlns:a16="http://schemas.microsoft.com/office/drawing/2014/main" id="{5282C17E-4CB2-4599-6292-09DF0B335191}"/>
              </a:ext>
            </a:extLst>
          </p:cNvPr>
          <p:cNvGrpSpPr/>
          <p:nvPr/>
        </p:nvGrpSpPr>
        <p:grpSpPr>
          <a:xfrm>
            <a:off x="5874802" y="1957718"/>
            <a:ext cx="1252733" cy="744523"/>
            <a:chOff x="2409225" y="3529643"/>
            <a:chExt cx="1676817" cy="989481"/>
          </a:xfrm>
        </p:grpSpPr>
        <p:sp>
          <p:nvSpPr>
            <p:cNvPr id="70" name="Rectangle: Rounded Corners 69">
              <a:extLst>
                <a:ext uri="{FF2B5EF4-FFF2-40B4-BE49-F238E27FC236}">
                  <a16:creationId xmlns:a16="http://schemas.microsoft.com/office/drawing/2014/main" id="{DC51C595-513B-B613-C1CD-960C33ECA71A}"/>
                </a:ext>
              </a:extLst>
            </p:cNvPr>
            <p:cNvSpPr/>
            <p:nvPr/>
          </p:nvSpPr>
          <p:spPr>
            <a:xfrm>
              <a:off x="2410934" y="3529643"/>
              <a:ext cx="1675108"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EMG Patches</a:t>
              </a:r>
            </a:p>
          </p:txBody>
        </p:sp>
        <p:sp>
          <p:nvSpPr>
            <p:cNvPr id="71" name="Rectangle: Rounded Corners 70">
              <a:extLst>
                <a:ext uri="{FF2B5EF4-FFF2-40B4-BE49-F238E27FC236}">
                  <a16:creationId xmlns:a16="http://schemas.microsoft.com/office/drawing/2014/main" id="{5131563F-1D78-B1F4-132A-BB4D21C7C46E}"/>
                </a:ext>
              </a:extLst>
            </p:cNvPr>
            <p:cNvSpPr/>
            <p:nvPr/>
          </p:nvSpPr>
          <p:spPr>
            <a:xfrm>
              <a:off x="2409225" y="4010165"/>
              <a:ext cx="1675108"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3 patches around the thigh</a:t>
              </a:r>
            </a:p>
          </p:txBody>
        </p:sp>
      </p:grpSp>
      <p:cxnSp>
        <p:nvCxnSpPr>
          <p:cNvPr id="72" name="Straight Arrow Connector 71">
            <a:extLst>
              <a:ext uri="{FF2B5EF4-FFF2-40B4-BE49-F238E27FC236}">
                <a16:creationId xmlns:a16="http://schemas.microsoft.com/office/drawing/2014/main" id="{8C3CC332-0B39-E1EC-39C9-AA174FFCC461}"/>
              </a:ext>
            </a:extLst>
          </p:cNvPr>
          <p:cNvCxnSpPr>
            <a:cxnSpLocks/>
            <a:stCxn id="59" idx="3"/>
          </p:cNvCxnSpPr>
          <p:nvPr/>
        </p:nvCxnSpPr>
        <p:spPr>
          <a:xfrm>
            <a:off x="3491923" y="433146"/>
            <a:ext cx="327252" cy="363212"/>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nvGrpSpPr>
          <p:cNvPr id="73" name="Group 72">
            <a:extLst>
              <a:ext uri="{FF2B5EF4-FFF2-40B4-BE49-F238E27FC236}">
                <a16:creationId xmlns:a16="http://schemas.microsoft.com/office/drawing/2014/main" id="{D38EC9C5-9CB9-CF41-4837-12891FE9CB3B}"/>
              </a:ext>
            </a:extLst>
          </p:cNvPr>
          <p:cNvGrpSpPr/>
          <p:nvPr/>
        </p:nvGrpSpPr>
        <p:grpSpPr>
          <a:xfrm>
            <a:off x="6673039" y="1052986"/>
            <a:ext cx="1310110" cy="744523"/>
            <a:chOff x="2409225" y="3529643"/>
            <a:chExt cx="1741153" cy="989481"/>
          </a:xfrm>
        </p:grpSpPr>
        <p:sp>
          <p:nvSpPr>
            <p:cNvPr id="74" name="Rectangle: Rounded Corners 73">
              <a:extLst>
                <a:ext uri="{FF2B5EF4-FFF2-40B4-BE49-F238E27FC236}">
                  <a16:creationId xmlns:a16="http://schemas.microsoft.com/office/drawing/2014/main" id="{A170F80D-0F3A-A31D-0D90-71BCAD7A079A}"/>
                </a:ext>
              </a:extLst>
            </p:cNvPr>
            <p:cNvSpPr/>
            <p:nvPr/>
          </p:nvSpPr>
          <p:spPr>
            <a:xfrm>
              <a:off x="2410934" y="3529643"/>
              <a:ext cx="1739444"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Electronics</a:t>
              </a:r>
            </a:p>
          </p:txBody>
        </p:sp>
        <p:sp>
          <p:nvSpPr>
            <p:cNvPr id="75" name="Rectangle: Rounded Corners 74">
              <a:extLst>
                <a:ext uri="{FF2B5EF4-FFF2-40B4-BE49-F238E27FC236}">
                  <a16:creationId xmlns:a16="http://schemas.microsoft.com/office/drawing/2014/main" id="{9BCBC2A8-0D06-3C1B-82EA-C5841127C90D}"/>
                </a:ext>
              </a:extLst>
            </p:cNvPr>
            <p:cNvSpPr/>
            <p:nvPr/>
          </p:nvSpPr>
          <p:spPr>
            <a:xfrm>
              <a:off x="2409225" y="4010165"/>
              <a:ext cx="1741152"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12713" indent="-112713">
                <a:buFont typeface="Arial" panose="020B0604020202020204" pitchFamily="34" charset="0"/>
                <a:buChar char="•"/>
              </a:pPr>
              <a:r>
                <a:rPr lang="en-US" sz="1000"/>
                <a:t>Microcontroller</a:t>
              </a:r>
            </a:p>
            <a:p>
              <a:pPr marL="112713" indent="-112713">
                <a:buFont typeface="Arial" panose="020B0604020202020204" pitchFamily="34" charset="0"/>
                <a:buChar char="•"/>
              </a:pPr>
              <a:r>
                <a:rPr lang="en-US" sz="1000"/>
                <a:t>Motor Driver</a:t>
              </a:r>
            </a:p>
          </p:txBody>
        </p:sp>
      </p:grpSp>
      <p:grpSp>
        <p:nvGrpSpPr>
          <p:cNvPr id="76" name="Group 75">
            <a:extLst>
              <a:ext uri="{FF2B5EF4-FFF2-40B4-BE49-F238E27FC236}">
                <a16:creationId xmlns:a16="http://schemas.microsoft.com/office/drawing/2014/main" id="{3D4D0B88-B2CC-5719-81CE-2DA8F3CC34D0}"/>
              </a:ext>
            </a:extLst>
          </p:cNvPr>
          <p:cNvGrpSpPr/>
          <p:nvPr/>
        </p:nvGrpSpPr>
        <p:grpSpPr>
          <a:xfrm>
            <a:off x="1976716" y="1976330"/>
            <a:ext cx="1449625" cy="1101519"/>
            <a:chOff x="2421142" y="735803"/>
            <a:chExt cx="1926570" cy="1463933"/>
          </a:xfrm>
        </p:grpSpPr>
        <p:grpSp>
          <p:nvGrpSpPr>
            <p:cNvPr id="77" name="Group 76">
              <a:extLst>
                <a:ext uri="{FF2B5EF4-FFF2-40B4-BE49-F238E27FC236}">
                  <a16:creationId xmlns:a16="http://schemas.microsoft.com/office/drawing/2014/main" id="{02538AAF-BDDC-4FE9-8668-7EE2840DC38C}"/>
                </a:ext>
              </a:extLst>
            </p:cNvPr>
            <p:cNvGrpSpPr/>
            <p:nvPr/>
          </p:nvGrpSpPr>
          <p:grpSpPr>
            <a:xfrm>
              <a:off x="2421143" y="1216325"/>
              <a:ext cx="1926569" cy="983411"/>
              <a:chOff x="2421143" y="1216325"/>
              <a:chExt cx="1926569" cy="983411"/>
            </a:xfrm>
          </p:grpSpPr>
          <mc:AlternateContent xmlns:mc="http://schemas.openxmlformats.org/markup-compatibility/2006">
            <mc:Choice xmlns:a14="http://schemas.microsoft.com/office/drawing/2010/main" Requires="a14">
              <p:sp>
                <p:nvSpPr>
                  <p:cNvPr id="79" name="Rectangle: Rounded Corners 78">
                    <a:extLst>
                      <a:ext uri="{FF2B5EF4-FFF2-40B4-BE49-F238E27FC236}">
                        <a16:creationId xmlns:a16="http://schemas.microsoft.com/office/drawing/2014/main" id="{9D4B8299-7F47-F958-7802-4AB392CF0D16}"/>
                      </a:ext>
                    </a:extLst>
                  </p:cNvPr>
                  <p:cNvSpPr/>
                  <p:nvPr/>
                </p:nvSpPr>
                <p:spPr>
                  <a:xfrm>
                    <a:off x="2421144" y="1690777"/>
                    <a:ext cx="1926568"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Safely operates within </a:t>
                    </a:r>
                    <a14:m>
                      <m:oMath xmlns:m="http://schemas.openxmlformats.org/officeDocument/2006/math">
                        <m:r>
                          <a:rPr lang="en-US" sz="1000" b="0" i="1" smtClean="0">
                            <a:latin typeface="Cambria Math" panose="02040503050406030204" pitchFamily="18" charset="0"/>
                          </a:rPr>
                          <m:t>±</m:t>
                        </m:r>
                      </m:oMath>
                    </a14:m>
                    <a:r>
                      <a:rPr lang="en-US" sz="1000"/>
                      <a:t>48V range</a:t>
                    </a:r>
                  </a:p>
                </p:txBody>
              </p:sp>
            </mc:Choice>
            <mc:Fallback>
              <p:sp>
                <p:nvSpPr>
                  <p:cNvPr id="79" name="Rectangle: Rounded Corners 78">
                    <a:extLst>
                      <a:ext uri="{FF2B5EF4-FFF2-40B4-BE49-F238E27FC236}">
                        <a16:creationId xmlns:a16="http://schemas.microsoft.com/office/drawing/2014/main" id="{9D4B8299-7F47-F958-7802-4AB392CF0D16}"/>
                      </a:ext>
                    </a:extLst>
                  </p:cNvPr>
                  <p:cNvSpPr>
                    <a:spLocks noRot="1" noChangeAspect="1" noMove="1" noResize="1" noEditPoints="1" noAdjustHandles="1" noChangeArrowheads="1" noChangeShapeType="1" noTextEdit="1"/>
                  </p:cNvSpPr>
                  <p:nvPr/>
                </p:nvSpPr>
                <p:spPr>
                  <a:xfrm>
                    <a:off x="2421144" y="1690777"/>
                    <a:ext cx="1926568" cy="508959"/>
                  </a:xfrm>
                  <a:prstGeom prst="roundRect">
                    <a:avLst>
                      <a:gd name="adj" fmla="val 39838"/>
                    </a:avLst>
                  </a:prstGeom>
                  <a:blipFill>
                    <a:blip r:embed="rId4"/>
                    <a:stretch>
                      <a:fillRect b="-4478"/>
                    </a:stretch>
                  </a:blipFill>
                </p:spPr>
                <p:txBody>
                  <a:bodyPr/>
                  <a:lstStyle/>
                  <a:p>
                    <a:r>
                      <a:rPr lang="en-US">
                        <a:noFill/>
                      </a:rPr>
                      <a:t> </a:t>
                    </a:r>
                  </a:p>
                </p:txBody>
              </p:sp>
            </mc:Fallback>
          </mc:AlternateContent>
          <p:sp>
            <p:nvSpPr>
              <p:cNvPr id="80" name="Rectangle: Rounded Corners 79">
                <a:extLst>
                  <a:ext uri="{FF2B5EF4-FFF2-40B4-BE49-F238E27FC236}">
                    <a16:creationId xmlns:a16="http://schemas.microsoft.com/office/drawing/2014/main" id="{B9A31CF4-AA81-AFA4-38F6-EF7F1D2B3551}"/>
                  </a:ext>
                </a:extLst>
              </p:cNvPr>
              <p:cNvSpPr/>
              <p:nvPr/>
            </p:nvSpPr>
            <p:spPr>
              <a:xfrm>
                <a:off x="2421143" y="1216325"/>
                <a:ext cx="1926569"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U8 KV100 Motor</a:t>
                </a:r>
              </a:p>
            </p:txBody>
          </p:sp>
        </p:grpSp>
        <p:sp>
          <p:nvSpPr>
            <p:cNvPr id="78" name="Rectangle: Rounded Corners 77">
              <a:extLst>
                <a:ext uri="{FF2B5EF4-FFF2-40B4-BE49-F238E27FC236}">
                  <a16:creationId xmlns:a16="http://schemas.microsoft.com/office/drawing/2014/main" id="{BCB47456-DF52-3979-1864-04FE242E5033}"/>
                </a:ext>
              </a:extLst>
            </p:cNvPr>
            <p:cNvSpPr/>
            <p:nvPr/>
          </p:nvSpPr>
          <p:spPr>
            <a:xfrm>
              <a:off x="2421142" y="735803"/>
              <a:ext cx="1926569"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Motor Encoder</a:t>
              </a:r>
            </a:p>
          </p:txBody>
        </p:sp>
      </p:grpSp>
      <p:grpSp>
        <p:nvGrpSpPr>
          <p:cNvPr id="81" name="Group 80">
            <a:extLst>
              <a:ext uri="{FF2B5EF4-FFF2-40B4-BE49-F238E27FC236}">
                <a16:creationId xmlns:a16="http://schemas.microsoft.com/office/drawing/2014/main" id="{D43FE05B-96BB-CF47-05D9-1354A49300B2}"/>
              </a:ext>
            </a:extLst>
          </p:cNvPr>
          <p:cNvGrpSpPr/>
          <p:nvPr/>
        </p:nvGrpSpPr>
        <p:grpSpPr>
          <a:xfrm>
            <a:off x="5775718" y="3762691"/>
            <a:ext cx="1449625" cy="1096953"/>
            <a:chOff x="7689006" y="4658751"/>
            <a:chExt cx="1926570" cy="1457865"/>
          </a:xfrm>
        </p:grpSpPr>
        <p:grpSp>
          <p:nvGrpSpPr>
            <p:cNvPr id="82" name="Group 81">
              <a:extLst>
                <a:ext uri="{FF2B5EF4-FFF2-40B4-BE49-F238E27FC236}">
                  <a16:creationId xmlns:a16="http://schemas.microsoft.com/office/drawing/2014/main" id="{56B1FB4F-FD24-E66B-0008-BDA7CCAD4B63}"/>
                </a:ext>
              </a:extLst>
            </p:cNvPr>
            <p:cNvGrpSpPr/>
            <p:nvPr/>
          </p:nvGrpSpPr>
          <p:grpSpPr>
            <a:xfrm>
              <a:off x="7689007" y="5133204"/>
              <a:ext cx="1926569" cy="983412"/>
              <a:chOff x="9615576" y="2533289"/>
              <a:chExt cx="1926569" cy="983412"/>
            </a:xfrm>
          </p:grpSpPr>
          <p:sp>
            <p:nvSpPr>
              <p:cNvPr id="84" name="Rectangle: Rounded Corners 83">
                <a:extLst>
                  <a:ext uri="{FF2B5EF4-FFF2-40B4-BE49-F238E27FC236}">
                    <a16:creationId xmlns:a16="http://schemas.microsoft.com/office/drawing/2014/main" id="{DF10E245-67BC-C9D9-BA3C-68DF85C465B6}"/>
                  </a:ext>
                </a:extLst>
              </p:cNvPr>
              <p:cNvSpPr/>
              <p:nvPr/>
            </p:nvSpPr>
            <p:spPr>
              <a:xfrm>
                <a:off x="9615577" y="3007742"/>
                <a:ext cx="1926568" cy="508959"/>
              </a:xfrm>
              <a:prstGeom prst="roundRect">
                <a:avLst>
                  <a:gd name="adj" fmla="val 39838"/>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t>Multi-stage geartrain; N = 45</a:t>
                </a:r>
              </a:p>
            </p:txBody>
          </p:sp>
          <p:sp>
            <p:nvSpPr>
              <p:cNvPr id="85" name="Rectangle: Rounded Corners 84">
                <a:extLst>
                  <a:ext uri="{FF2B5EF4-FFF2-40B4-BE49-F238E27FC236}">
                    <a16:creationId xmlns:a16="http://schemas.microsoft.com/office/drawing/2014/main" id="{28172B71-C5DC-2E56-AD5D-4B76AA67DBF0}"/>
                  </a:ext>
                </a:extLst>
              </p:cNvPr>
              <p:cNvSpPr/>
              <p:nvPr/>
            </p:nvSpPr>
            <p:spPr>
              <a:xfrm>
                <a:off x="9615576" y="2533289"/>
                <a:ext cx="1926569"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Transmission</a:t>
                </a:r>
              </a:p>
            </p:txBody>
          </p:sp>
        </p:grpSp>
        <p:sp>
          <p:nvSpPr>
            <p:cNvPr id="83" name="Rectangle: Rounded Corners 82">
              <a:extLst>
                <a:ext uri="{FF2B5EF4-FFF2-40B4-BE49-F238E27FC236}">
                  <a16:creationId xmlns:a16="http://schemas.microsoft.com/office/drawing/2014/main" id="{8B988279-B483-56AA-B0B3-C587BC2F35B6}"/>
                </a:ext>
              </a:extLst>
            </p:cNvPr>
            <p:cNvSpPr/>
            <p:nvPr/>
          </p:nvSpPr>
          <p:spPr>
            <a:xfrm>
              <a:off x="7689006" y="4658751"/>
              <a:ext cx="1926569" cy="396815"/>
            </a:xfrm>
            <a:prstGeom prst="roundRect">
              <a:avLst/>
            </a:prstGeom>
            <a:solidFill>
              <a:srgbClr val="63687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solidFill>
                    <a:schemeClr val="tx2"/>
                  </a:solidFill>
                </a:rPr>
                <a:t>Torque Sensor</a:t>
              </a:r>
            </a:p>
          </p:txBody>
        </p:sp>
      </p:grpSp>
      <p:cxnSp>
        <p:nvCxnSpPr>
          <p:cNvPr id="86" name="Straight Arrow Connector 85">
            <a:extLst>
              <a:ext uri="{FF2B5EF4-FFF2-40B4-BE49-F238E27FC236}">
                <a16:creationId xmlns:a16="http://schemas.microsoft.com/office/drawing/2014/main" id="{36718C23-42C8-7371-A66F-4B729D3C6C39}"/>
              </a:ext>
            </a:extLst>
          </p:cNvPr>
          <p:cNvCxnSpPr>
            <a:cxnSpLocks/>
            <a:stCxn id="61" idx="3"/>
          </p:cNvCxnSpPr>
          <p:nvPr/>
        </p:nvCxnSpPr>
        <p:spPr>
          <a:xfrm>
            <a:off x="2659775" y="1347476"/>
            <a:ext cx="1717779" cy="405526"/>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760C5D8A-0C77-1E0F-99A0-7D30F23F20AB}"/>
              </a:ext>
            </a:extLst>
          </p:cNvPr>
          <p:cNvCxnSpPr>
            <a:cxnSpLocks/>
          </p:cNvCxnSpPr>
          <p:nvPr/>
        </p:nvCxnSpPr>
        <p:spPr>
          <a:xfrm>
            <a:off x="3426340" y="2125620"/>
            <a:ext cx="864907" cy="44086"/>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18CF4C40-5E03-9278-04CD-150EA806BBFA}"/>
              </a:ext>
            </a:extLst>
          </p:cNvPr>
          <p:cNvCxnSpPr>
            <a:cxnSpLocks/>
            <a:stCxn id="80" idx="3"/>
          </p:cNvCxnSpPr>
          <p:nvPr/>
        </p:nvCxnSpPr>
        <p:spPr>
          <a:xfrm flipV="1">
            <a:off x="3426340" y="2159675"/>
            <a:ext cx="607047" cy="327508"/>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E6EAA71A-AA5B-431B-A1EF-366EDCE8ADF2}"/>
              </a:ext>
            </a:extLst>
          </p:cNvPr>
          <p:cNvCxnSpPr>
            <a:cxnSpLocks/>
            <a:stCxn id="85" idx="1"/>
          </p:cNvCxnSpPr>
          <p:nvPr/>
        </p:nvCxnSpPr>
        <p:spPr>
          <a:xfrm flipH="1" flipV="1">
            <a:off x="4852455" y="2975683"/>
            <a:ext cx="923263" cy="1293294"/>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07E7DCD8-60C8-6261-FA11-64220CEFCDD8}"/>
              </a:ext>
            </a:extLst>
          </p:cNvPr>
          <p:cNvCxnSpPr>
            <a:cxnSpLocks/>
            <a:stCxn id="83" idx="1"/>
          </p:cNvCxnSpPr>
          <p:nvPr/>
        </p:nvCxnSpPr>
        <p:spPr>
          <a:xfrm flipH="1" flipV="1">
            <a:off x="5394162" y="3731438"/>
            <a:ext cx="381555" cy="180543"/>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69F7722E-8B9F-6A3C-CE9B-C964FD8592C4}"/>
              </a:ext>
            </a:extLst>
          </p:cNvPr>
          <p:cNvCxnSpPr>
            <a:cxnSpLocks/>
            <a:stCxn id="70" idx="1"/>
          </p:cNvCxnSpPr>
          <p:nvPr/>
        </p:nvCxnSpPr>
        <p:spPr>
          <a:xfrm flipH="1" flipV="1">
            <a:off x="4822551" y="1995631"/>
            <a:ext cx="1053528" cy="111377"/>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AFCBF657-E6A6-822F-28F0-EEF004EE3B9C}"/>
              </a:ext>
            </a:extLst>
          </p:cNvPr>
          <p:cNvCxnSpPr>
            <a:cxnSpLocks/>
            <a:stCxn id="74" idx="1"/>
          </p:cNvCxnSpPr>
          <p:nvPr/>
        </p:nvCxnSpPr>
        <p:spPr>
          <a:xfrm flipH="1">
            <a:off x="5000929" y="1202276"/>
            <a:ext cx="1673396" cy="712958"/>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99E867EB-A356-01AC-8C94-758CD22DC7EA}"/>
              </a:ext>
            </a:extLst>
          </p:cNvPr>
          <p:cNvCxnSpPr>
            <a:cxnSpLocks/>
            <a:stCxn id="56" idx="1"/>
          </p:cNvCxnSpPr>
          <p:nvPr/>
        </p:nvCxnSpPr>
        <p:spPr>
          <a:xfrm flipH="1">
            <a:off x="5263187" y="461690"/>
            <a:ext cx="411544" cy="289937"/>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DA3CCEAD-2746-B12E-F41D-B03881C6E095}"/>
              </a:ext>
            </a:extLst>
          </p:cNvPr>
          <p:cNvCxnSpPr>
            <a:cxnSpLocks/>
            <a:stCxn id="52" idx="1"/>
          </p:cNvCxnSpPr>
          <p:nvPr/>
        </p:nvCxnSpPr>
        <p:spPr>
          <a:xfrm flipH="1" flipV="1">
            <a:off x="4807355" y="2363869"/>
            <a:ext cx="1809381" cy="645625"/>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A1624B4A-4AFE-A026-95AD-246CCCAAD08C}"/>
              </a:ext>
            </a:extLst>
          </p:cNvPr>
          <p:cNvCxnSpPr>
            <a:cxnSpLocks/>
            <a:stCxn id="65" idx="3"/>
          </p:cNvCxnSpPr>
          <p:nvPr/>
        </p:nvCxnSpPr>
        <p:spPr>
          <a:xfrm flipV="1">
            <a:off x="3283269" y="3845057"/>
            <a:ext cx="1252561" cy="331003"/>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D0D80B8E-0763-3A29-9E9D-770C2FE257EE}"/>
              </a:ext>
            </a:extLst>
          </p:cNvPr>
          <p:cNvCxnSpPr>
            <a:cxnSpLocks/>
            <a:stCxn id="68" idx="3"/>
          </p:cNvCxnSpPr>
          <p:nvPr/>
        </p:nvCxnSpPr>
        <p:spPr>
          <a:xfrm flipV="1">
            <a:off x="2680501" y="3254390"/>
            <a:ext cx="1959848" cy="152506"/>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9" name="Google Shape;229;p22"/>
          <p:cNvPicPr preferRelativeResize="0"/>
          <p:nvPr/>
        </p:nvPicPr>
        <p:blipFill>
          <a:blip r:embed="rId3">
            <a:alphaModFix/>
          </a:blip>
          <a:stretch>
            <a:fillRect/>
          </a:stretch>
        </p:blipFill>
        <p:spPr>
          <a:xfrm>
            <a:off x="6802811" y="1504301"/>
            <a:ext cx="1803476" cy="2975499"/>
          </a:xfrm>
          <a:prstGeom prst="rect">
            <a:avLst/>
          </a:prstGeom>
          <a:noFill/>
          <a:ln>
            <a:noFill/>
          </a:ln>
        </p:spPr>
      </p:pic>
      <p:sp>
        <p:nvSpPr>
          <p:cNvPr id="230" name="Google Shape;230;p22"/>
          <p:cNvSpPr txBox="1"/>
          <p:nvPr/>
        </p:nvSpPr>
        <p:spPr>
          <a:xfrm>
            <a:off x="2631625" y="4479800"/>
            <a:ext cx="2709000" cy="23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T-Motor U8 KV100</a:t>
            </a:r>
            <a:endParaRPr>
              <a:solidFill>
                <a:schemeClr val="dk1"/>
              </a:solidFill>
            </a:endParaRPr>
          </a:p>
        </p:txBody>
      </p:sp>
      <p:pic>
        <p:nvPicPr>
          <p:cNvPr id="231" name="Google Shape;231;p22" descr="A graph of motor transmission ratio comparison&#10;&#10;Description automatically generated"/>
          <p:cNvPicPr preferRelativeResize="0"/>
          <p:nvPr/>
        </p:nvPicPr>
        <p:blipFill>
          <a:blip r:embed="rId4">
            <a:alphaModFix/>
          </a:blip>
          <a:stretch>
            <a:fillRect/>
          </a:stretch>
        </p:blipFill>
        <p:spPr>
          <a:xfrm>
            <a:off x="3725660" y="2083675"/>
            <a:ext cx="2990717" cy="2396125"/>
          </a:xfrm>
          <a:prstGeom prst="rect">
            <a:avLst/>
          </a:prstGeom>
          <a:noFill/>
          <a:ln>
            <a:noFill/>
          </a:ln>
        </p:spPr>
      </p:pic>
      <p:sp>
        <p:nvSpPr>
          <p:cNvPr id="2" name="Google Shape;143;p15">
            <a:extLst>
              <a:ext uri="{FF2B5EF4-FFF2-40B4-BE49-F238E27FC236}">
                <a16:creationId xmlns:a16="http://schemas.microsoft.com/office/drawing/2014/main" id="{1B4F91EE-0FBE-CAC2-ABA5-4648924BFBF7}"/>
              </a:ext>
            </a:extLst>
          </p:cNvPr>
          <p:cNvSpPr txBox="1">
            <a:spLocks/>
          </p:cNvSpPr>
          <p:nvPr/>
        </p:nvSpPr>
        <p:spPr>
          <a:xfrm>
            <a:off x="514350" y="388399"/>
            <a:ext cx="7505700" cy="716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US"/>
              <a:t>Bionic System Design</a:t>
            </a:r>
            <a:r>
              <a:rPr lang="en-US" sz="2800"/>
              <a:t> | </a:t>
            </a:r>
            <a:r>
              <a:rPr lang="en-US" sz="2000"/>
              <a:t>Actuator</a:t>
            </a:r>
            <a:endParaRPr lang="en-US" sz="2800"/>
          </a:p>
        </p:txBody>
      </p:sp>
      <p:sp>
        <p:nvSpPr>
          <p:cNvPr id="5" name="Google Shape;144;p15">
            <a:extLst>
              <a:ext uri="{FF2B5EF4-FFF2-40B4-BE49-F238E27FC236}">
                <a16:creationId xmlns:a16="http://schemas.microsoft.com/office/drawing/2014/main" id="{E8097FD9-7C5D-78DE-E62B-C43D23161261}"/>
              </a:ext>
            </a:extLst>
          </p:cNvPr>
          <p:cNvSpPr txBox="1">
            <a:spLocks/>
          </p:cNvSpPr>
          <p:nvPr/>
        </p:nvSpPr>
        <p:spPr>
          <a:xfrm>
            <a:off x="512200" y="1241186"/>
            <a:ext cx="3174960" cy="31242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r>
              <a:rPr lang="en-US" sz="1800"/>
              <a:t>T-Motor U8 KV100</a:t>
            </a:r>
          </a:p>
          <a:p>
            <a:r>
              <a:rPr lang="en-US" sz="1800"/>
              <a:t>Multi-stage geartrain</a:t>
            </a:r>
          </a:p>
          <a:p>
            <a:pPr lvl="1"/>
            <a:r>
              <a:rPr lang="en-US" sz="1600"/>
              <a:t>Transmission Ratio: 45</a:t>
            </a:r>
          </a:p>
          <a:p>
            <a:pPr lvl="1"/>
            <a:r>
              <a:rPr lang="en-US" sz="1600"/>
              <a:t>9:1 and 5:1 geartrains</a:t>
            </a:r>
          </a:p>
        </p:txBody>
      </p:sp>
      <p:sp>
        <p:nvSpPr>
          <p:cNvPr id="6" name="Google Shape;151;p15">
            <a:extLst>
              <a:ext uri="{FF2B5EF4-FFF2-40B4-BE49-F238E27FC236}">
                <a16:creationId xmlns:a16="http://schemas.microsoft.com/office/drawing/2014/main" id="{3CCEBFFA-CE08-E9AB-5197-EBBA82F9594E}"/>
              </a:ext>
            </a:extLst>
          </p:cNvPr>
          <p:cNvSpPr txBox="1"/>
          <p:nvPr/>
        </p:nvSpPr>
        <p:spPr>
          <a:xfrm>
            <a:off x="2193702" y="4150100"/>
            <a:ext cx="1407024" cy="32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Power Loss = 6.7W</a:t>
            </a:r>
          </a:p>
          <a:p>
            <a:pPr marL="0" lvl="0" indent="0" rtl="0">
              <a:spcBef>
                <a:spcPts val="0"/>
              </a:spcBef>
              <a:spcAft>
                <a:spcPts val="0"/>
              </a:spcAft>
              <a:buNone/>
            </a:pPr>
            <a:r>
              <a:rPr lang="en" sz="1100"/>
              <a:t>@ N = 45</a:t>
            </a:r>
            <a:endParaRPr sz="1100"/>
          </a:p>
        </p:txBody>
      </p:sp>
      <p:cxnSp>
        <p:nvCxnSpPr>
          <p:cNvPr id="7" name="Straight Arrow Connector 6">
            <a:extLst>
              <a:ext uri="{FF2B5EF4-FFF2-40B4-BE49-F238E27FC236}">
                <a16:creationId xmlns:a16="http://schemas.microsoft.com/office/drawing/2014/main" id="{61B016A6-4CDC-7A9D-35FB-876422D93022}"/>
              </a:ext>
            </a:extLst>
          </p:cNvPr>
          <p:cNvCxnSpPr>
            <a:cxnSpLocks/>
          </p:cNvCxnSpPr>
          <p:nvPr/>
        </p:nvCxnSpPr>
        <p:spPr>
          <a:xfrm flipV="1">
            <a:off x="3600726" y="4101292"/>
            <a:ext cx="576637" cy="21175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228" name="Google Shape;228;p22"/>
          <p:cNvPicPr preferRelativeResize="0"/>
          <p:nvPr/>
        </p:nvPicPr>
        <p:blipFill rotWithShape="1">
          <a:blip r:embed="rId5">
            <a:alphaModFix/>
          </a:blip>
          <a:srcRect l="-4190" r="4190"/>
          <a:stretch/>
        </p:blipFill>
        <p:spPr>
          <a:xfrm>
            <a:off x="5495342" y="3349676"/>
            <a:ext cx="1027175" cy="709356"/>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pic>
        <p:nvPicPr>
          <p:cNvPr id="246" name="Google Shape;246;p24"/>
          <p:cNvPicPr preferRelativeResize="0"/>
          <p:nvPr/>
        </p:nvPicPr>
        <p:blipFill>
          <a:blip r:embed="rId3">
            <a:alphaModFix/>
          </a:blip>
          <a:stretch>
            <a:fillRect/>
          </a:stretch>
        </p:blipFill>
        <p:spPr>
          <a:xfrm>
            <a:off x="6092778" y="2493734"/>
            <a:ext cx="2539022" cy="1374078"/>
          </a:xfrm>
          <a:prstGeom prst="rect">
            <a:avLst/>
          </a:prstGeom>
          <a:noFill/>
          <a:ln>
            <a:noFill/>
          </a:ln>
        </p:spPr>
      </p:pic>
      <p:pic>
        <p:nvPicPr>
          <p:cNvPr id="247" name="Google Shape;247;p24"/>
          <p:cNvPicPr preferRelativeResize="0"/>
          <p:nvPr/>
        </p:nvPicPr>
        <p:blipFill>
          <a:blip r:embed="rId4">
            <a:alphaModFix/>
          </a:blip>
          <a:stretch>
            <a:fillRect/>
          </a:stretch>
        </p:blipFill>
        <p:spPr>
          <a:xfrm>
            <a:off x="775042" y="3747113"/>
            <a:ext cx="5054894" cy="615094"/>
          </a:xfrm>
          <a:prstGeom prst="rect">
            <a:avLst/>
          </a:prstGeom>
          <a:noFill/>
          <a:ln>
            <a:noFill/>
          </a:ln>
        </p:spPr>
      </p:pic>
      <p:sp>
        <p:nvSpPr>
          <p:cNvPr id="248" name="Google Shape;248;p24"/>
          <p:cNvSpPr txBox="1"/>
          <p:nvPr/>
        </p:nvSpPr>
        <p:spPr>
          <a:xfrm>
            <a:off x="5917789" y="3946107"/>
            <a:ext cx="2889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High Rate Discharge 3.7V 1080mAh 15C LiPo Battery</a:t>
            </a:r>
            <a:endParaRPr/>
          </a:p>
        </p:txBody>
      </p:sp>
      <p:sp>
        <p:nvSpPr>
          <p:cNvPr id="4" name="Google Shape;143;p15">
            <a:extLst>
              <a:ext uri="{FF2B5EF4-FFF2-40B4-BE49-F238E27FC236}">
                <a16:creationId xmlns:a16="http://schemas.microsoft.com/office/drawing/2014/main" id="{C04910FC-266E-6233-DE6C-0D97CDAAFDD4}"/>
              </a:ext>
            </a:extLst>
          </p:cNvPr>
          <p:cNvSpPr txBox="1">
            <a:spLocks/>
          </p:cNvSpPr>
          <p:nvPr/>
        </p:nvSpPr>
        <p:spPr>
          <a:xfrm>
            <a:off x="514350" y="388399"/>
            <a:ext cx="7505700" cy="716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US"/>
              <a:t>Bionic System Design</a:t>
            </a:r>
            <a:r>
              <a:rPr lang="en-US" sz="2800"/>
              <a:t> | </a:t>
            </a:r>
            <a:r>
              <a:rPr lang="en-US" sz="2000"/>
              <a:t>Power Supply</a:t>
            </a:r>
            <a:endParaRPr lang="en-US" sz="2800"/>
          </a:p>
        </p:txBody>
      </p:sp>
      <p:sp>
        <p:nvSpPr>
          <p:cNvPr id="6" name="TextBox 5">
            <a:extLst>
              <a:ext uri="{FF2B5EF4-FFF2-40B4-BE49-F238E27FC236}">
                <a16:creationId xmlns:a16="http://schemas.microsoft.com/office/drawing/2014/main" id="{607BAACE-136A-FC74-F705-8A124D91BFA8}"/>
              </a:ext>
            </a:extLst>
          </p:cNvPr>
          <p:cNvSpPr txBox="1"/>
          <p:nvPr/>
        </p:nvSpPr>
        <p:spPr>
          <a:xfrm>
            <a:off x="6092778" y="1803151"/>
            <a:ext cx="2539022" cy="523220"/>
          </a:xfrm>
          <a:prstGeom prst="rect">
            <a:avLst/>
          </a:prstGeom>
          <a:noFill/>
          <a:ln>
            <a:solidFill>
              <a:schemeClr val="bg2"/>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285750" lvl="1" indent="-285750">
              <a:buFont typeface="Arial" panose="020B0604020202020204" pitchFamily="34" charset="0"/>
              <a:buChar char="•"/>
            </a:pPr>
            <a:r>
              <a:rPr lang="en-US" sz="1400">
                <a:solidFill>
                  <a:schemeClr val="bg2"/>
                </a:solidFill>
                <a:latin typeface="Calibri" panose="020F0502020204030204" pitchFamily="34" charset="0"/>
                <a:ea typeface="Calibri" panose="020F0502020204030204" pitchFamily="34" charset="0"/>
                <a:cs typeface="Calibri" panose="020F0502020204030204" pitchFamily="34" charset="0"/>
              </a:rPr>
              <a:t>3.7V, 1080 </a:t>
            </a:r>
            <a:r>
              <a:rPr lang="en-US" sz="1400" err="1">
                <a:solidFill>
                  <a:schemeClr val="bg2"/>
                </a:solidFill>
                <a:latin typeface="Calibri" panose="020F0502020204030204" pitchFamily="34" charset="0"/>
                <a:ea typeface="Calibri" panose="020F0502020204030204" pitchFamily="34" charset="0"/>
                <a:cs typeface="Calibri" panose="020F0502020204030204" pitchFamily="34" charset="0"/>
              </a:rPr>
              <a:t>mAh</a:t>
            </a:r>
            <a:r>
              <a:rPr lang="en-US" sz="1400">
                <a:solidFill>
                  <a:schemeClr val="bg2"/>
                </a:solidFill>
                <a:latin typeface="Calibri" panose="020F0502020204030204" pitchFamily="34" charset="0"/>
                <a:ea typeface="Calibri" panose="020F0502020204030204" pitchFamily="34" charset="0"/>
                <a:cs typeface="Calibri" panose="020F0502020204030204" pitchFamily="34" charset="0"/>
              </a:rPr>
              <a:t>, 15C </a:t>
            </a:r>
          </a:p>
          <a:p>
            <a:pPr marL="285750" lvl="1" indent="-285750">
              <a:buFont typeface="Arial" panose="020B0604020202020204" pitchFamily="34" charset="0"/>
              <a:buChar char="•"/>
            </a:pPr>
            <a:r>
              <a:rPr lang="en-US" sz="1400">
                <a:solidFill>
                  <a:schemeClr val="bg2"/>
                </a:solidFill>
                <a:latin typeface="Calibri" panose="020F0502020204030204" pitchFamily="34" charset="0"/>
                <a:ea typeface="Calibri" panose="020F0502020204030204" pitchFamily="34" charset="0"/>
                <a:cs typeface="Calibri" panose="020F0502020204030204" pitchFamily="34" charset="0"/>
              </a:rPr>
              <a:t>Connected in series (13S1P)</a:t>
            </a:r>
          </a:p>
        </p:txBody>
      </p:sp>
      <p:sp>
        <p:nvSpPr>
          <p:cNvPr id="7" name="Google Shape;144;p15">
            <a:extLst>
              <a:ext uri="{FF2B5EF4-FFF2-40B4-BE49-F238E27FC236}">
                <a16:creationId xmlns:a16="http://schemas.microsoft.com/office/drawing/2014/main" id="{5236DAFF-779D-AA95-06BC-96BDDB1B5BBF}"/>
              </a:ext>
            </a:extLst>
          </p:cNvPr>
          <p:cNvSpPr txBox="1">
            <a:spLocks/>
          </p:cNvSpPr>
          <p:nvPr/>
        </p:nvSpPr>
        <p:spPr>
          <a:xfrm>
            <a:off x="512199" y="1241186"/>
            <a:ext cx="5580579" cy="242763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r>
              <a:rPr lang="en-US" sz="1800"/>
              <a:t>Array of 13 High Rate Discharge LiPo batteries</a:t>
            </a:r>
          </a:p>
          <a:p>
            <a:r>
              <a:rPr lang="en-US" sz="1800"/>
              <a:t>Provides 48.1V and 1080 </a:t>
            </a:r>
            <a:r>
              <a:rPr lang="en-US" sz="1800" err="1"/>
              <a:t>mAh</a:t>
            </a:r>
            <a:r>
              <a:rPr lang="en-US" sz="1800"/>
              <a:t> capacity</a:t>
            </a:r>
          </a:p>
          <a:p>
            <a:r>
              <a:rPr lang="en-US" sz="1800"/>
              <a:t>15C → can draw up to 16.2 A</a:t>
            </a:r>
          </a:p>
          <a:p>
            <a:r>
              <a:rPr lang="en-US" sz="1800"/>
              <a:t>Each battery = 25g → total of 325g</a:t>
            </a:r>
          </a:p>
          <a:p>
            <a:r>
              <a:rPr lang="en-US" sz="1800"/>
              <a:t>Runtime of ~46 mins</a:t>
            </a:r>
          </a:p>
          <a:p>
            <a:r>
              <a:rPr lang="en-US" sz="1800"/>
              <a:t>Option for swappable batteries and/or larger batteries (e.g. 2160 </a:t>
            </a:r>
            <a:r>
              <a:rPr lang="en-US" sz="1800" err="1"/>
              <a:t>mAh</a:t>
            </a:r>
            <a:r>
              <a:rPr lang="en-US" sz="1800"/>
              <a:t>, 13S2P)</a:t>
            </a:r>
          </a:p>
          <a:p>
            <a:endParaRPr lang="en-US" sz="1800"/>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grpSp>
        <p:nvGrpSpPr>
          <p:cNvPr id="5" name="Group 4">
            <a:extLst>
              <a:ext uri="{FF2B5EF4-FFF2-40B4-BE49-F238E27FC236}">
                <a16:creationId xmlns:a16="http://schemas.microsoft.com/office/drawing/2014/main" id="{56A82935-8F2D-D2ED-15A6-9BDBADC5AA50}"/>
              </a:ext>
            </a:extLst>
          </p:cNvPr>
          <p:cNvGrpSpPr/>
          <p:nvPr/>
        </p:nvGrpSpPr>
        <p:grpSpPr>
          <a:xfrm>
            <a:off x="3386872" y="2455001"/>
            <a:ext cx="5244929" cy="2166617"/>
            <a:chOff x="3385850" y="2095563"/>
            <a:chExt cx="5446448" cy="2249862"/>
          </a:xfrm>
        </p:grpSpPr>
        <p:sp>
          <p:nvSpPr>
            <p:cNvPr id="255" name="Google Shape;255;p25"/>
            <p:cNvSpPr txBox="1"/>
            <p:nvPr/>
          </p:nvSpPr>
          <p:spPr>
            <a:xfrm>
              <a:off x="4812870" y="3889237"/>
              <a:ext cx="2889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Controls Flowchart</a:t>
              </a:r>
              <a:endParaRPr/>
            </a:p>
          </p:txBody>
        </p:sp>
        <p:pic>
          <p:nvPicPr>
            <p:cNvPr id="257" name="Google Shape;257;p25"/>
            <p:cNvPicPr preferRelativeResize="0"/>
            <p:nvPr/>
          </p:nvPicPr>
          <p:blipFill>
            <a:blip r:embed="rId3">
              <a:alphaModFix/>
            </a:blip>
            <a:stretch>
              <a:fillRect/>
            </a:stretch>
          </p:blipFill>
          <p:spPr>
            <a:xfrm>
              <a:off x="3385850" y="2095563"/>
              <a:ext cx="5446448" cy="2249862"/>
            </a:xfrm>
            <a:prstGeom prst="rect">
              <a:avLst/>
            </a:prstGeom>
            <a:noFill/>
            <a:ln>
              <a:noFill/>
            </a:ln>
          </p:spPr>
        </p:pic>
      </p:grpSp>
      <p:sp>
        <p:nvSpPr>
          <p:cNvPr id="4" name="Google Shape;143;p15">
            <a:extLst>
              <a:ext uri="{FF2B5EF4-FFF2-40B4-BE49-F238E27FC236}">
                <a16:creationId xmlns:a16="http://schemas.microsoft.com/office/drawing/2014/main" id="{1E6816C3-5ADE-B6F4-1B3D-C27D99C355D7}"/>
              </a:ext>
            </a:extLst>
          </p:cNvPr>
          <p:cNvSpPr txBox="1">
            <a:spLocks/>
          </p:cNvSpPr>
          <p:nvPr/>
        </p:nvSpPr>
        <p:spPr>
          <a:xfrm>
            <a:off x="514350" y="388399"/>
            <a:ext cx="7505700" cy="716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US"/>
              <a:t>Bionic System Design</a:t>
            </a:r>
            <a:r>
              <a:rPr lang="en-US" sz="2800"/>
              <a:t> | </a:t>
            </a:r>
            <a:r>
              <a:rPr lang="en-US" sz="2000"/>
              <a:t>Controls</a:t>
            </a:r>
            <a:endParaRPr lang="en-US" sz="2800"/>
          </a:p>
        </p:txBody>
      </p:sp>
      <p:sp>
        <p:nvSpPr>
          <p:cNvPr id="2" name="Google Shape;144;p15">
            <a:extLst>
              <a:ext uri="{FF2B5EF4-FFF2-40B4-BE49-F238E27FC236}">
                <a16:creationId xmlns:a16="http://schemas.microsoft.com/office/drawing/2014/main" id="{9DC8D348-A6D4-29E1-F26F-A70DEC690270}"/>
              </a:ext>
            </a:extLst>
          </p:cNvPr>
          <p:cNvSpPr txBox="1">
            <a:spLocks/>
          </p:cNvSpPr>
          <p:nvPr/>
        </p:nvSpPr>
        <p:spPr>
          <a:xfrm>
            <a:off x="512199" y="1241186"/>
            <a:ext cx="8245951" cy="242763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buNone/>
            </a:pPr>
            <a:r>
              <a:rPr lang="en-US" sz="1800" i="1"/>
              <a:t>High Level:</a:t>
            </a:r>
          </a:p>
          <a:p>
            <a:pPr marL="146050" indent="0">
              <a:buNone/>
            </a:pPr>
            <a:r>
              <a:rPr lang="en-US" sz="1800"/>
              <a:t>Topical EMG sensor on rectus femoris used to control motor and apply torque</a:t>
            </a:r>
          </a:p>
          <a:p>
            <a:pPr marL="146050" indent="0">
              <a:buNone/>
            </a:pPr>
            <a:endParaRPr lang="en-US" sz="1800"/>
          </a:p>
          <a:p>
            <a:pPr marL="146050" indent="0">
              <a:buNone/>
            </a:pPr>
            <a:r>
              <a:rPr lang="en-US" sz="1800" i="1"/>
              <a:t>Mid Level:</a:t>
            </a:r>
          </a:p>
          <a:p>
            <a:pPr marL="412750" lvl="0" indent="-285750" algn="l" rtl="0">
              <a:lnSpc>
                <a:spcPct val="115000"/>
              </a:lnSpc>
              <a:spcBef>
                <a:spcPts val="0"/>
              </a:spcBef>
              <a:spcAft>
                <a:spcPts val="0"/>
              </a:spcAft>
              <a:buClr>
                <a:srgbClr val="1F1F1F"/>
              </a:buClr>
              <a:buSzPts val="1600"/>
              <a:buFont typeface="Arial" panose="020B0604020202020204" pitchFamily="34" charset="0"/>
              <a:buChar char="•"/>
            </a:pPr>
            <a:r>
              <a:rPr lang="fr-FR" sz="1800">
                <a:solidFill>
                  <a:srgbClr val="1F1F1F"/>
                </a:solidFill>
              </a:rPr>
              <a:t>Joint angle encoder</a:t>
            </a:r>
          </a:p>
          <a:p>
            <a:pPr marL="412750" lvl="0" indent="-285750" algn="l" rtl="0">
              <a:lnSpc>
                <a:spcPct val="115000"/>
              </a:lnSpc>
              <a:spcBef>
                <a:spcPts val="0"/>
              </a:spcBef>
              <a:spcAft>
                <a:spcPts val="0"/>
              </a:spcAft>
              <a:buClr>
                <a:srgbClr val="1F1F1F"/>
              </a:buClr>
              <a:buSzPts val="1600"/>
              <a:buFont typeface="Arial" panose="020B0604020202020204" pitchFamily="34" charset="0"/>
              <a:buChar char="•"/>
            </a:pPr>
            <a:r>
              <a:rPr lang="fr-FR" sz="1800">
                <a:solidFill>
                  <a:srgbClr val="1F1F1F"/>
                </a:solidFill>
              </a:rPr>
              <a:t>Output torque </a:t>
            </a:r>
            <a:r>
              <a:rPr lang="fr-FR" sz="1800" err="1">
                <a:solidFill>
                  <a:srgbClr val="1F1F1F"/>
                </a:solidFill>
              </a:rPr>
              <a:t>sensor</a:t>
            </a:r>
            <a:endParaRPr lang="fr-FR" sz="1800">
              <a:solidFill>
                <a:srgbClr val="1F1F1F"/>
              </a:solidFill>
            </a:endParaRPr>
          </a:p>
        </p:txBody>
      </p:sp>
      <p:sp>
        <p:nvSpPr>
          <p:cNvPr id="11" name="Google Shape;144;p15">
            <a:extLst>
              <a:ext uri="{FF2B5EF4-FFF2-40B4-BE49-F238E27FC236}">
                <a16:creationId xmlns:a16="http://schemas.microsoft.com/office/drawing/2014/main" id="{39EDFBDE-2C0B-AFC8-F778-04D74FB0CF50}"/>
              </a:ext>
            </a:extLst>
          </p:cNvPr>
          <p:cNvSpPr txBox="1">
            <a:spLocks/>
          </p:cNvSpPr>
          <p:nvPr/>
        </p:nvSpPr>
        <p:spPr>
          <a:xfrm>
            <a:off x="-5224474" y="1241186"/>
            <a:ext cx="4945324" cy="1591022"/>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buNone/>
            </a:pPr>
            <a:r>
              <a:rPr lang="en-US" sz="1800" i="1"/>
              <a:t>Low Level:</a:t>
            </a:r>
          </a:p>
          <a:p>
            <a:r>
              <a:rPr lang="en-US" sz="1800"/>
              <a:t>ADCs built into sensors, communicate to MC</a:t>
            </a:r>
          </a:p>
          <a:p>
            <a:r>
              <a:rPr lang="en-US" sz="1800"/>
              <a:t>Microcontroller uses data and PID control to command motor driver</a:t>
            </a:r>
          </a:p>
          <a:p>
            <a:pPr marL="146050" indent="0">
              <a:buNone/>
            </a:pPr>
            <a:endParaRPr lang="en-US" sz="1800" i="1">
              <a:solidFill>
                <a:srgbClr val="1F1F1F"/>
              </a:solidFill>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
          <a:extLst>
            <a:ext uri="{FF2B5EF4-FFF2-40B4-BE49-F238E27FC236}">
              <a16:creationId xmlns:a16="http://schemas.microsoft.com/office/drawing/2014/main" id="{B405DA39-6C62-8A54-C620-D98EB7CF7BA6}"/>
            </a:ext>
          </a:extLst>
        </p:cNvPr>
        <p:cNvGrpSpPr/>
        <p:nvPr/>
      </p:nvGrpSpPr>
      <p:grpSpPr>
        <a:xfrm>
          <a:off x="0" y="0"/>
          <a:ext cx="0" cy="0"/>
          <a:chOff x="0" y="0"/>
          <a:chExt cx="0" cy="0"/>
        </a:xfrm>
      </p:grpSpPr>
      <p:sp>
        <p:nvSpPr>
          <p:cNvPr id="4" name="Google Shape;143;p15">
            <a:extLst>
              <a:ext uri="{FF2B5EF4-FFF2-40B4-BE49-F238E27FC236}">
                <a16:creationId xmlns:a16="http://schemas.microsoft.com/office/drawing/2014/main" id="{898A9239-EBA1-AF53-4B35-AD4CC79F329D}"/>
              </a:ext>
            </a:extLst>
          </p:cNvPr>
          <p:cNvSpPr txBox="1">
            <a:spLocks/>
          </p:cNvSpPr>
          <p:nvPr/>
        </p:nvSpPr>
        <p:spPr>
          <a:xfrm>
            <a:off x="514350" y="388399"/>
            <a:ext cx="7505700" cy="716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US"/>
              <a:t>Bionic System Design</a:t>
            </a:r>
            <a:r>
              <a:rPr lang="en-US" sz="2800"/>
              <a:t> | </a:t>
            </a:r>
            <a:r>
              <a:rPr lang="en-US" sz="2000"/>
              <a:t>Controls</a:t>
            </a:r>
            <a:endParaRPr lang="en-US" sz="2800"/>
          </a:p>
        </p:txBody>
      </p:sp>
      <p:sp>
        <p:nvSpPr>
          <p:cNvPr id="2" name="Google Shape;144;p15">
            <a:extLst>
              <a:ext uri="{FF2B5EF4-FFF2-40B4-BE49-F238E27FC236}">
                <a16:creationId xmlns:a16="http://schemas.microsoft.com/office/drawing/2014/main" id="{AFD5B31F-9B77-EF17-F121-00406E521B75}"/>
              </a:ext>
            </a:extLst>
          </p:cNvPr>
          <p:cNvSpPr txBox="1">
            <a:spLocks/>
          </p:cNvSpPr>
          <p:nvPr/>
        </p:nvSpPr>
        <p:spPr>
          <a:xfrm>
            <a:off x="512200" y="1241186"/>
            <a:ext cx="4945324" cy="1591022"/>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buNone/>
            </a:pPr>
            <a:r>
              <a:rPr lang="en-US" sz="1800" i="1"/>
              <a:t>Low Level:</a:t>
            </a:r>
          </a:p>
          <a:p>
            <a:r>
              <a:rPr lang="en-US" sz="1800"/>
              <a:t>ADCs built into sensors, communicate to MC</a:t>
            </a:r>
          </a:p>
          <a:p>
            <a:r>
              <a:rPr lang="en-US" sz="1800"/>
              <a:t>Microcontroller uses data and PID control to command motor driver</a:t>
            </a:r>
          </a:p>
          <a:p>
            <a:pPr marL="146050" indent="0">
              <a:buNone/>
            </a:pPr>
            <a:endParaRPr lang="en-US" sz="1800" i="1">
              <a:solidFill>
                <a:srgbClr val="1F1F1F"/>
              </a:solidFill>
            </a:endParaRPr>
          </a:p>
        </p:txBody>
      </p:sp>
      <p:grpSp>
        <p:nvGrpSpPr>
          <p:cNvPr id="3" name="Group 2">
            <a:extLst>
              <a:ext uri="{FF2B5EF4-FFF2-40B4-BE49-F238E27FC236}">
                <a16:creationId xmlns:a16="http://schemas.microsoft.com/office/drawing/2014/main" id="{8DF713A7-6CCF-7DD3-5193-0D614C19CB0E}"/>
              </a:ext>
            </a:extLst>
          </p:cNvPr>
          <p:cNvGrpSpPr/>
          <p:nvPr/>
        </p:nvGrpSpPr>
        <p:grpSpPr>
          <a:xfrm>
            <a:off x="3386872" y="2454999"/>
            <a:ext cx="5244929" cy="2166615"/>
            <a:chOff x="3385850" y="2095563"/>
            <a:chExt cx="5446448" cy="2249862"/>
          </a:xfrm>
        </p:grpSpPr>
        <p:sp>
          <p:nvSpPr>
            <p:cNvPr id="6" name="Google Shape;255;p25">
              <a:extLst>
                <a:ext uri="{FF2B5EF4-FFF2-40B4-BE49-F238E27FC236}">
                  <a16:creationId xmlns:a16="http://schemas.microsoft.com/office/drawing/2014/main" id="{D9648B22-91D2-BD43-BEC2-856D03DAA854}"/>
                </a:ext>
              </a:extLst>
            </p:cNvPr>
            <p:cNvSpPr txBox="1"/>
            <p:nvPr/>
          </p:nvSpPr>
          <p:spPr>
            <a:xfrm>
              <a:off x="4812870" y="3889237"/>
              <a:ext cx="2889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Controls Flowchart</a:t>
              </a:r>
              <a:endParaRPr/>
            </a:p>
          </p:txBody>
        </p:sp>
        <p:pic>
          <p:nvPicPr>
            <p:cNvPr id="7" name="Google Shape;257;p25">
              <a:extLst>
                <a:ext uri="{FF2B5EF4-FFF2-40B4-BE49-F238E27FC236}">
                  <a16:creationId xmlns:a16="http://schemas.microsoft.com/office/drawing/2014/main" id="{A08C8E1D-06E9-ACDF-C5EF-37B4D7FCEDB5}"/>
                </a:ext>
              </a:extLst>
            </p:cNvPr>
            <p:cNvPicPr preferRelativeResize="0"/>
            <p:nvPr/>
          </p:nvPicPr>
          <p:blipFill>
            <a:blip r:embed="rId3">
              <a:alphaModFix/>
            </a:blip>
            <a:stretch>
              <a:fillRect/>
            </a:stretch>
          </p:blipFill>
          <p:spPr>
            <a:xfrm>
              <a:off x="3385850" y="2095563"/>
              <a:ext cx="5446448" cy="2249862"/>
            </a:xfrm>
            <a:prstGeom prst="rect">
              <a:avLst/>
            </a:prstGeom>
            <a:noFill/>
            <a:ln>
              <a:noFill/>
            </a:ln>
          </p:spPr>
        </p:pic>
      </p:grpSp>
      <p:sp>
        <p:nvSpPr>
          <p:cNvPr id="8" name="Google Shape;144;p15">
            <a:extLst>
              <a:ext uri="{FF2B5EF4-FFF2-40B4-BE49-F238E27FC236}">
                <a16:creationId xmlns:a16="http://schemas.microsoft.com/office/drawing/2014/main" id="{0ED15881-A362-6526-1A6E-B83630E1807A}"/>
              </a:ext>
            </a:extLst>
          </p:cNvPr>
          <p:cNvSpPr txBox="1">
            <a:spLocks/>
          </p:cNvSpPr>
          <p:nvPr/>
        </p:nvSpPr>
        <p:spPr>
          <a:xfrm>
            <a:off x="9885085" y="1241186"/>
            <a:ext cx="8245951" cy="242763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buNone/>
            </a:pPr>
            <a:r>
              <a:rPr lang="en-US" sz="1800" i="1"/>
              <a:t>High Level:</a:t>
            </a:r>
          </a:p>
          <a:p>
            <a:pPr marL="146050" indent="0">
              <a:buNone/>
            </a:pPr>
            <a:r>
              <a:rPr lang="en-US" sz="1800"/>
              <a:t>Topical EMG sensor on rectus femoris used to control motor and apply torque</a:t>
            </a:r>
          </a:p>
          <a:p>
            <a:pPr marL="146050" indent="0">
              <a:buNone/>
            </a:pPr>
            <a:endParaRPr lang="en-US" sz="1800"/>
          </a:p>
          <a:p>
            <a:pPr marL="146050" indent="0">
              <a:buNone/>
            </a:pPr>
            <a:r>
              <a:rPr lang="en-US" sz="1800" i="1"/>
              <a:t>Mid Level:</a:t>
            </a:r>
          </a:p>
          <a:p>
            <a:pPr marL="412750" lvl="0" indent="-285750" algn="l" rtl="0">
              <a:lnSpc>
                <a:spcPct val="115000"/>
              </a:lnSpc>
              <a:spcBef>
                <a:spcPts val="0"/>
              </a:spcBef>
              <a:spcAft>
                <a:spcPts val="0"/>
              </a:spcAft>
              <a:buClr>
                <a:srgbClr val="1F1F1F"/>
              </a:buClr>
              <a:buSzPts val="1600"/>
              <a:buFont typeface="Arial" panose="020B0604020202020204" pitchFamily="34" charset="0"/>
              <a:buChar char="•"/>
            </a:pPr>
            <a:r>
              <a:rPr lang="fr-FR" sz="1800">
                <a:solidFill>
                  <a:srgbClr val="1F1F1F"/>
                </a:solidFill>
              </a:rPr>
              <a:t>Joint angle encoder</a:t>
            </a:r>
          </a:p>
          <a:p>
            <a:pPr marL="412750" lvl="0" indent="-285750" algn="l" rtl="0">
              <a:lnSpc>
                <a:spcPct val="115000"/>
              </a:lnSpc>
              <a:spcBef>
                <a:spcPts val="0"/>
              </a:spcBef>
              <a:spcAft>
                <a:spcPts val="0"/>
              </a:spcAft>
              <a:buClr>
                <a:srgbClr val="1F1F1F"/>
              </a:buClr>
              <a:buSzPts val="1600"/>
              <a:buFont typeface="Arial" panose="020B0604020202020204" pitchFamily="34" charset="0"/>
              <a:buChar char="•"/>
            </a:pPr>
            <a:r>
              <a:rPr lang="fr-FR" sz="1800">
                <a:solidFill>
                  <a:srgbClr val="1F1F1F"/>
                </a:solidFill>
              </a:rPr>
              <a:t>Output torque </a:t>
            </a:r>
            <a:r>
              <a:rPr lang="fr-FR" sz="1800" err="1">
                <a:solidFill>
                  <a:srgbClr val="1F1F1F"/>
                </a:solidFill>
              </a:rPr>
              <a:t>sensor</a:t>
            </a:r>
            <a:endParaRPr lang="fr-FR" sz="1800">
              <a:solidFill>
                <a:srgbClr val="1F1F1F"/>
              </a:solidFill>
            </a:endParaRPr>
          </a:p>
        </p:txBody>
      </p:sp>
    </p:spTree>
    <p:extLst>
      <p:ext uri="{BB962C8B-B14F-4D97-AF65-F5344CB8AC3E}">
        <p14:creationId xmlns:p14="http://schemas.microsoft.com/office/powerpoint/2010/main" val="15280396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pic>
        <p:nvPicPr>
          <p:cNvPr id="264" name="Google Shape;264;p26"/>
          <p:cNvPicPr preferRelativeResize="0"/>
          <p:nvPr/>
        </p:nvPicPr>
        <p:blipFill>
          <a:blip r:embed="rId3">
            <a:alphaModFix/>
          </a:blip>
          <a:stretch>
            <a:fillRect/>
          </a:stretch>
        </p:blipFill>
        <p:spPr>
          <a:xfrm>
            <a:off x="4571999" y="3031817"/>
            <a:ext cx="3978475" cy="1570100"/>
          </a:xfrm>
          <a:prstGeom prst="rect">
            <a:avLst/>
          </a:prstGeom>
          <a:noFill/>
          <a:ln>
            <a:noFill/>
          </a:ln>
        </p:spPr>
      </p:pic>
      <p:pic>
        <p:nvPicPr>
          <p:cNvPr id="265" name="Google Shape;265;p26"/>
          <p:cNvPicPr preferRelativeResize="0"/>
          <p:nvPr/>
        </p:nvPicPr>
        <p:blipFill>
          <a:blip r:embed="rId4">
            <a:alphaModFix/>
          </a:blip>
          <a:stretch>
            <a:fillRect/>
          </a:stretch>
        </p:blipFill>
        <p:spPr>
          <a:xfrm>
            <a:off x="4571999" y="1241186"/>
            <a:ext cx="3978475" cy="1570094"/>
          </a:xfrm>
          <a:prstGeom prst="rect">
            <a:avLst/>
          </a:prstGeom>
          <a:noFill/>
          <a:ln>
            <a:noFill/>
          </a:ln>
        </p:spPr>
      </p:pic>
      <p:sp>
        <p:nvSpPr>
          <p:cNvPr id="4" name="Google Shape;143;p15">
            <a:extLst>
              <a:ext uri="{FF2B5EF4-FFF2-40B4-BE49-F238E27FC236}">
                <a16:creationId xmlns:a16="http://schemas.microsoft.com/office/drawing/2014/main" id="{4966B1EA-1E5A-7C68-A7B1-43E5124C3234}"/>
              </a:ext>
            </a:extLst>
          </p:cNvPr>
          <p:cNvSpPr txBox="1">
            <a:spLocks/>
          </p:cNvSpPr>
          <p:nvPr/>
        </p:nvSpPr>
        <p:spPr>
          <a:xfrm>
            <a:off x="514350" y="388399"/>
            <a:ext cx="7505700" cy="716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US"/>
              <a:t>Bionic System Design</a:t>
            </a:r>
            <a:r>
              <a:rPr lang="en-US" sz="2800"/>
              <a:t> | </a:t>
            </a:r>
            <a:r>
              <a:rPr lang="en-US" sz="2000"/>
              <a:t>Results</a:t>
            </a:r>
            <a:endParaRPr lang="en-US" sz="2800"/>
          </a:p>
        </p:txBody>
      </p:sp>
      <p:sp>
        <p:nvSpPr>
          <p:cNvPr id="5" name="Google Shape;144;p15">
            <a:extLst>
              <a:ext uri="{FF2B5EF4-FFF2-40B4-BE49-F238E27FC236}">
                <a16:creationId xmlns:a16="http://schemas.microsoft.com/office/drawing/2014/main" id="{8286C8F0-296A-933B-48A5-82F91D805723}"/>
              </a:ext>
            </a:extLst>
          </p:cNvPr>
          <p:cNvSpPr txBox="1">
            <a:spLocks/>
          </p:cNvSpPr>
          <p:nvPr/>
        </p:nvSpPr>
        <p:spPr>
          <a:xfrm>
            <a:off x="512200" y="1241186"/>
            <a:ext cx="4059799" cy="125175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buNone/>
            </a:pPr>
            <a:r>
              <a:rPr lang="en-US" sz="1800"/>
              <a:t>The simulation was rerun with the true calculated weight of the bionic: 1.75kg</a:t>
            </a:r>
          </a:p>
        </p:txBody>
      </p:sp>
      <p:sp>
        <p:nvSpPr>
          <p:cNvPr id="6" name="Google Shape;144;p15">
            <a:extLst>
              <a:ext uri="{FF2B5EF4-FFF2-40B4-BE49-F238E27FC236}">
                <a16:creationId xmlns:a16="http://schemas.microsoft.com/office/drawing/2014/main" id="{398BC1CC-85B3-631A-B210-11FC2254CE4B}"/>
              </a:ext>
            </a:extLst>
          </p:cNvPr>
          <p:cNvSpPr txBox="1">
            <a:spLocks/>
          </p:cNvSpPr>
          <p:nvPr/>
        </p:nvSpPr>
        <p:spPr>
          <a:xfrm>
            <a:off x="512200" y="3031817"/>
            <a:ext cx="3867295" cy="157009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buNone/>
            </a:pPr>
            <a:r>
              <a:rPr lang="en-US" sz="1800"/>
              <a:t>There was negligible change in the metabolic cost or the forces in </a:t>
            </a:r>
            <a:r>
              <a:rPr lang="en-US" sz="1800" err="1"/>
              <a:t>vasti</a:t>
            </a:r>
            <a:r>
              <a:rPr lang="en-US" sz="1800"/>
              <a:t> and rectus femoris due to the weight change in the bionic system</a:t>
            </a: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4" name="Google Shape;143;p15">
            <a:extLst>
              <a:ext uri="{FF2B5EF4-FFF2-40B4-BE49-F238E27FC236}">
                <a16:creationId xmlns:a16="http://schemas.microsoft.com/office/drawing/2014/main" id="{5FA02057-804A-FD2F-E729-4B306C880508}"/>
              </a:ext>
            </a:extLst>
          </p:cNvPr>
          <p:cNvSpPr txBox="1">
            <a:spLocks/>
          </p:cNvSpPr>
          <p:nvPr/>
        </p:nvSpPr>
        <p:spPr>
          <a:xfrm>
            <a:off x="514350" y="388399"/>
            <a:ext cx="7505700" cy="716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US"/>
              <a:t>Surgical Innovation</a:t>
            </a:r>
            <a:endParaRPr lang="en-US" sz="2800"/>
          </a:p>
        </p:txBody>
      </p:sp>
      <p:sp>
        <p:nvSpPr>
          <p:cNvPr id="7" name="Google Shape;144;p15">
            <a:extLst>
              <a:ext uri="{FF2B5EF4-FFF2-40B4-BE49-F238E27FC236}">
                <a16:creationId xmlns:a16="http://schemas.microsoft.com/office/drawing/2014/main" id="{B9736456-1089-56E7-8227-A3CDEE6264BB}"/>
              </a:ext>
            </a:extLst>
          </p:cNvPr>
          <p:cNvSpPr txBox="1">
            <a:spLocks/>
          </p:cNvSpPr>
          <p:nvPr/>
        </p:nvSpPr>
        <p:spPr>
          <a:xfrm>
            <a:off x="512199" y="1241186"/>
            <a:ext cx="3982799" cy="31242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r>
              <a:rPr lang="en-US" sz="1800"/>
              <a:t>ENG instead of EMG allows for better readings of intended muscle movement</a:t>
            </a:r>
          </a:p>
          <a:p>
            <a:r>
              <a:rPr lang="en-US" sz="1800" err="1"/>
              <a:t>Intrafasicular</a:t>
            </a:r>
            <a:r>
              <a:rPr lang="en-US" sz="1800"/>
              <a:t> electrode into the femoral nerve to read the impulses before they get blocked at the NMJ</a:t>
            </a:r>
          </a:p>
        </p:txBody>
      </p:sp>
      <p:pic>
        <p:nvPicPr>
          <p:cNvPr id="9" name="Picture 8">
            <a:extLst>
              <a:ext uri="{FF2B5EF4-FFF2-40B4-BE49-F238E27FC236}">
                <a16:creationId xmlns:a16="http://schemas.microsoft.com/office/drawing/2014/main" id="{3C8D96D3-3079-A41D-E0A3-A9D2134EFCD1}"/>
              </a:ext>
            </a:extLst>
          </p:cNvPr>
          <p:cNvPicPr>
            <a:picLocks noChangeAspect="1"/>
          </p:cNvPicPr>
          <p:nvPr/>
        </p:nvPicPr>
        <p:blipFill>
          <a:blip r:embed="rId3"/>
          <a:stretch>
            <a:fillRect/>
          </a:stretch>
        </p:blipFill>
        <p:spPr>
          <a:xfrm>
            <a:off x="4907526" y="1241186"/>
            <a:ext cx="3724275" cy="3124200"/>
          </a:xfrm>
          <a:prstGeom prst="rect">
            <a:avLst/>
          </a:prstGeom>
        </p:spPr>
      </p:pic>
      <p:sp>
        <p:nvSpPr>
          <p:cNvPr id="24" name="Text Placeholder 2">
            <a:extLst>
              <a:ext uri="{FF2B5EF4-FFF2-40B4-BE49-F238E27FC236}">
                <a16:creationId xmlns:a16="http://schemas.microsoft.com/office/drawing/2014/main" id="{BE9C7C82-6E7D-0184-C1A9-38D6B52406E6}"/>
              </a:ext>
            </a:extLst>
          </p:cNvPr>
          <p:cNvSpPr>
            <a:spLocks noGrp="1"/>
          </p:cNvSpPr>
          <p:nvPr>
            <p:ph type="body" idx="1"/>
          </p:nvPr>
        </p:nvSpPr>
        <p:spPr>
          <a:xfrm>
            <a:off x="819150" y="6658991"/>
            <a:ext cx="3686100" cy="2448000"/>
          </a:xfrm>
        </p:spPr>
        <p:txBody>
          <a:bodyPr>
            <a:normAutofit/>
          </a:bodyPr>
          <a:lstStyle/>
          <a:p>
            <a:r>
              <a:rPr lang="en-US" sz="1800"/>
              <a:t>Risk of infection</a:t>
            </a:r>
          </a:p>
          <a:p>
            <a:r>
              <a:rPr lang="en-US" sz="1800"/>
              <a:t>Nerve damage</a:t>
            </a:r>
          </a:p>
          <a:p>
            <a:r>
              <a:rPr lang="en-US" sz="1800"/>
              <a:t>Electrode displacement</a:t>
            </a:r>
          </a:p>
          <a:p>
            <a:r>
              <a:rPr lang="en-US" sz="1800"/>
              <a:t>Cost</a:t>
            </a:r>
          </a:p>
          <a:p>
            <a:pPr marL="146050" indent="0">
              <a:buNone/>
            </a:pPr>
            <a:endParaRPr lang="en-US" sz="1800"/>
          </a:p>
        </p:txBody>
      </p:sp>
      <p:sp>
        <p:nvSpPr>
          <p:cNvPr id="25" name="Text Placeholder 2">
            <a:extLst>
              <a:ext uri="{FF2B5EF4-FFF2-40B4-BE49-F238E27FC236}">
                <a16:creationId xmlns:a16="http://schemas.microsoft.com/office/drawing/2014/main" id="{02CE66C6-B521-7DB6-994C-6B3D97986B66}"/>
              </a:ext>
            </a:extLst>
          </p:cNvPr>
          <p:cNvSpPr txBox="1">
            <a:spLocks/>
          </p:cNvSpPr>
          <p:nvPr/>
        </p:nvSpPr>
        <p:spPr>
          <a:xfrm>
            <a:off x="819150" y="6222545"/>
            <a:ext cx="3686100" cy="43644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lgn="ctr">
              <a:buNone/>
            </a:pPr>
            <a:r>
              <a:rPr lang="en-US" sz="2400" b="1"/>
              <a:t>Costs</a:t>
            </a:r>
          </a:p>
        </p:txBody>
      </p:sp>
      <p:sp>
        <p:nvSpPr>
          <p:cNvPr id="26" name="Text Placeholder 2">
            <a:extLst>
              <a:ext uri="{FF2B5EF4-FFF2-40B4-BE49-F238E27FC236}">
                <a16:creationId xmlns:a16="http://schemas.microsoft.com/office/drawing/2014/main" id="{B38BF82A-8EB3-7589-147A-8A4EE207F5CD}"/>
              </a:ext>
            </a:extLst>
          </p:cNvPr>
          <p:cNvSpPr txBox="1">
            <a:spLocks/>
          </p:cNvSpPr>
          <p:nvPr/>
        </p:nvSpPr>
        <p:spPr>
          <a:xfrm>
            <a:off x="4638675" y="6222545"/>
            <a:ext cx="3686100" cy="43644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lgn="ctr">
              <a:buNone/>
            </a:pPr>
            <a:r>
              <a:rPr lang="en-US" sz="2400" b="1"/>
              <a:t>Benefits</a:t>
            </a:r>
          </a:p>
        </p:txBody>
      </p:sp>
      <p:sp>
        <p:nvSpPr>
          <p:cNvPr id="27" name="Text Placeholder 2">
            <a:extLst>
              <a:ext uri="{FF2B5EF4-FFF2-40B4-BE49-F238E27FC236}">
                <a16:creationId xmlns:a16="http://schemas.microsoft.com/office/drawing/2014/main" id="{CFE4BC8B-AA34-204D-96A5-9E3209D64465}"/>
              </a:ext>
            </a:extLst>
          </p:cNvPr>
          <p:cNvSpPr txBox="1">
            <a:spLocks/>
          </p:cNvSpPr>
          <p:nvPr/>
        </p:nvSpPr>
        <p:spPr>
          <a:xfrm>
            <a:off x="4638675" y="6658991"/>
            <a:ext cx="3686100" cy="24480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r>
              <a:rPr lang="en-US" sz="1800"/>
              <a:t>Better readings of impulses</a:t>
            </a:r>
          </a:p>
          <a:p>
            <a:r>
              <a:rPr lang="en-US" sz="1800"/>
              <a:t>Reduced cognitive effort</a:t>
            </a:r>
          </a:p>
          <a:p>
            <a:r>
              <a:rPr lang="en-US" sz="1800"/>
              <a:t>More accurate movements</a:t>
            </a:r>
          </a:p>
          <a:p>
            <a:r>
              <a:rPr lang="en-US" sz="1800"/>
              <a:t>Pronounced movements</a:t>
            </a: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a:extLst>
            <a:ext uri="{FF2B5EF4-FFF2-40B4-BE49-F238E27FC236}">
              <a16:creationId xmlns:a16="http://schemas.microsoft.com/office/drawing/2014/main" id="{538AABAE-0E68-6B00-26F9-357EF3AE870A}"/>
            </a:ext>
          </a:extLst>
        </p:cNvPr>
        <p:cNvGrpSpPr/>
        <p:nvPr/>
      </p:nvGrpSpPr>
      <p:grpSpPr>
        <a:xfrm>
          <a:off x="0" y="0"/>
          <a:ext cx="0" cy="0"/>
          <a:chOff x="0" y="0"/>
          <a:chExt cx="0" cy="0"/>
        </a:xfrm>
      </p:grpSpPr>
      <p:sp>
        <p:nvSpPr>
          <p:cNvPr id="135" name="Google Shape;135;p14">
            <a:extLst>
              <a:ext uri="{FF2B5EF4-FFF2-40B4-BE49-F238E27FC236}">
                <a16:creationId xmlns:a16="http://schemas.microsoft.com/office/drawing/2014/main" id="{410ABC4D-58DA-5D3A-BD0A-A5F620F9814D}"/>
              </a:ext>
            </a:extLst>
          </p:cNvPr>
          <p:cNvSpPr txBox="1">
            <a:spLocks noGrp="1"/>
          </p:cNvSpPr>
          <p:nvPr>
            <p:ph type="body" idx="1"/>
          </p:nvPr>
        </p:nvSpPr>
        <p:spPr>
          <a:xfrm>
            <a:off x="514350" y="1136890"/>
            <a:ext cx="3893749" cy="3416400"/>
          </a:xfrm>
          <a:prstGeom prst="rect">
            <a:avLst/>
          </a:prstGeom>
        </p:spPr>
        <p:txBody>
          <a:bodyPr spcFirstLastPara="1" wrap="square" lIns="91425" tIns="91425" rIns="91425" bIns="91425" anchor="t" anchorCtr="0">
            <a:normAutofit/>
          </a:bodyPr>
          <a:lstStyle/>
          <a:p>
            <a:r>
              <a:rPr lang="en-US" sz="1800"/>
              <a:t>Myasthenia Gravis (MG)</a:t>
            </a:r>
          </a:p>
          <a:p>
            <a:r>
              <a:rPr lang="en-US" sz="1800"/>
              <a:t>Inhibits neuromuscular junction and prevents neural impulses from reaching the muscle</a:t>
            </a:r>
          </a:p>
          <a:p>
            <a:r>
              <a:rPr lang="en-US" sz="1800"/>
              <a:t>Blocks acetylcholine receptors</a:t>
            </a:r>
          </a:p>
        </p:txBody>
      </p:sp>
      <p:sp>
        <p:nvSpPr>
          <p:cNvPr id="3" name="Google Shape;143;p15">
            <a:extLst>
              <a:ext uri="{FF2B5EF4-FFF2-40B4-BE49-F238E27FC236}">
                <a16:creationId xmlns:a16="http://schemas.microsoft.com/office/drawing/2014/main" id="{4188E202-BD57-626C-CD39-CF2C48F004DF}"/>
              </a:ext>
            </a:extLst>
          </p:cNvPr>
          <p:cNvSpPr txBox="1">
            <a:spLocks noGrp="1"/>
          </p:cNvSpPr>
          <p:nvPr>
            <p:ph type="title"/>
          </p:nvPr>
        </p:nvSpPr>
        <p:spPr>
          <a:xfrm>
            <a:off x="514350" y="388400"/>
            <a:ext cx="7505700" cy="642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Background</a:t>
            </a:r>
            <a:endParaRPr/>
          </a:p>
        </p:txBody>
      </p:sp>
      <p:pic>
        <p:nvPicPr>
          <p:cNvPr id="12" name="Picture 11">
            <a:extLst>
              <a:ext uri="{FF2B5EF4-FFF2-40B4-BE49-F238E27FC236}">
                <a16:creationId xmlns:a16="http://schemas.microsoft.com/office/drawing/2014/main" id="{052F9FD6-6C37-8A33-52A1-6AEBCDCAC96E}"/>
              </a:ext>
            </a:extLst>
          </p:cNvPr>
          <p:cNvPicPr>
            <a:picLocks noChangeAspect="1"/>
          </p:cNvPicPr>
          <p:nvPr/>
        </p:nvPicPr>
        <p:blipFill>
          <a:blip r:embed="rId3"/>
          <a:srcRect l="37307" r="-95"/>
          <a:stretch/>
        </p:blipFill>
        <p:spPr>
          <a:xfrm>
            <a:off x="4398474" y="1136890"/>
            <a:ext cx="4039601" cy="3618210"/>
          </a:xfrm>
          <a:prstGeom prst="rect">
            <a:avLst/>
          </a:prstGeom>
        </p:spPr>
      </p:pic>
    </p:spTree>
    <p:extLst>
      <p:ext uri="{BB962C8B-B14F-4D97-AF65-F5344CB8AC3E}">
        <p14:creationId xmlns:p14="http://schemas.microsoft.com/office/powerpoint/2010/main" val="998101223"/>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3F8B8F-1915-B2E8-45EC-2E0C1083630E}"/>
              </a:ext>
            </a:extLst>
          </p:cNvPr>
          <p:cNvSpPr>
            <a:spLocks noGrp="1"/>
          </p:cNvSpPr>
          <p:nvPr>
            <p:ph type="body" idx="1"/>
          </p:nvPr>
        </p:nvSpPr>
        <p:spPr/>
        <p:txBody>
          <a:bodyPr>
            <a:normAutofit/>
          </a:bodyPr>
          <a:lstStyle/>
          <a:p>
            <a:r>
              <a:rPr lang="en-US" sz="1800"/>
              <a:t>Risk of infection</a:t>
            </a:r>
          </a:p>
          <a:p>
            <a:r>
              <a:rPr lang="en-US" sz="1800"/>
              <a:t>Nerve damage</a:t>
            </a:r>
          </a:p>
          <a:p>
            <a:r>
              <a:rPr lang="en-US" sz="1800"/>
              <a:t>Electrode displacement</a:t>
            </a:r>
          </a:p>
          <a:p>
            <a:r>
              <a:rPr lang="en-US" sz="1800"/>
              <a:t>Cost</a:t>
            </a:r>
          </a:p>
          <a:p>
            <a:pPr marL="146050" indent="0">
              <a:buNone/>
            </a:pPr>
            <a:endParaRPr lang="en-US" sz="1800"/>
          </a:p>
        </p:txBody>
      </p:sp>
      <p:sp>
        <p:nvSpPr>
          <p:cNvPr id="5" name="Google Shape;143;p15">
            <a:extLst>
              <a:ext uri="{FF2B5EF4-FFF2-40B4-BE49-F238E27FC236}">
                <a16:creationId xmlns:a16="http://schemas.microsoft.com/office/drawing/2014/main" id="{2BB2ABC1-BC54-D194-F7F8-00D1E3170018}"/>
              </a:ext>
            </a:extLst>
          </p:cNvPr>
          <p:cNvSpPr txBox="1">
            <a:spLocks/>
          </p:cNvSpPr>
          <p:nvPr/>
        </p:nvSpPr>
        <p:spPr>
          <a:xfrm>
            <a:off x="514350" y="388399"/>
            <a:ext cx="7505700" cy="716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US"/>
              <a:t>Surgical Innovation</a:t>
            </a:r>
            <a:endParaRPr lang="en-US" sz="2800"/>
          </a:p>
        </p:txBody>
      </p:sp>
      <p:sp>
        <p:nvSpPr>
          <p:cNvPr id="6" name="Text Placeholder 2">
            <a:extLst>
              <a:ext uri="{FF2B5EF4-FFF2-40B4-BE49-F238E27FC236}">
                <a16:creationId xmlns:a16="http://schemas.microsoft.com/office/drawing/2014/main" id="{4FAB2FA4-E12D-4DF0-258B-2E930508D30E}"/>
              </a:ext>
            </a:extLst>
          </p:cNvPr>
          <p:cNvSpPr txBox="1">
            <a:spLocks/>
          </p:cNvSpPr>
          <p:nvPr/>
        </p:nvSpPr>
        <p:spPr>
          <a:xfrm>
            <a:off x="819150" y="1554279"/>
            <a:ext cx="3686100" cy="43644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lgn="ctr">
              <a:buNone/>
            </a:pPr>
            <a:r>
              <a:rPr lang="en-US" sz="2400" b="1"/>
              <a:t>Costs</a:t>
            </a:r>
          </a:p>
        </p:txBody>
      </p:sp>
      <p:sp>
        <p:nvSpPr>
          <p:cNvPr id="8" name="Text Placeholder 2">
            <a:extLst>
              <a:ext uri="{FF2B5EF4-FFF2-40B4-BE49-F238E27FC236}">
                <a16:creationId xmlns:a16="http://schemas.microsoft.com/office/drawing/2014/main" id="{2A86CF5B-3A52-83CD-5191-FA295FD66EC8}"/>
              </a:ext>
            </a:extLst>
          </p:cNvPr>
          <p:cNvSpPr txBox="1">
            <a:spLocks/>
          </p:cNvSpPr>
          <p:nvPr/>
        </p:nvSpPr>
        <p:spPr>
          <a:xfrm>
            <a:off x="4638675" y="1554279"/>
            <a:ext cx="3686100" cy="43644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lgn="ctr">
              <a:buNone/>
            </a:pPr>
            <a:r>
              <a:rPr lang="en-US" sz="2400" b="1"/>
              <a:t>Benefits</a:t>
            </a:r>
          </a:p>
        </p:txBody>
      </p:sp>
      <p:sp>
        <p:nvSpPr>
          <p:cNvPr id="13" name="Text Placeholder 2">
            <a:extLst>
              <a:ext uri="{FF2B5EF4-FFF2-40B4-BE49-F238E27FC236}">
                <a16:creationId xmlns:a16="http://schemas.microsoft.com/office/drawing/2014/main" id="{80C1E68E-38D1-95B0-6C1A-DAB0FF823BB8}"/>
              </a:ext>
            </a:extLst>
          </p:cNvPr>
          <p:cNvSpPr txBox="1">
            <a:spLocks/>
          </p:cNvSpPr>
          <p:nvPr/>
        </p:nvSpPr>
        <p:spPr>
          <a:xfrm>
            <a:off x="4638675" y="1990725"/>
            <a:ext cx="3686100" cy="24480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r>
              <a:rPr lang="en-US" sz="1800"/>
              <a:t>Better readings of impulses</a:t>
            </a:r>
          </a:p>
          <a:p>
            <a:r>
              <a:rPr lang="en-US" sz="1800"/>
              <a:t>Reduced cognitive effort</a:t>
            </a:r>
          </a:p>
          <a:p>
            <a:r>
              <a:rPr lang="en-US" sz="1800"/>
              <a:t>More accurate movements</a:t>
            </a:r>
          </a:p>
          <a:p>
            <a:r>
              <a:rPr lang="en-US" sz="1800"/>
              <a:t>Pronounced movements</a:t>
            </a:r>
          </a:p>
        </p:txBody>
      </p:sp>
    </p:spTree>
    <p:extLst>
      <p:ext uri="{BB962C8B-B14F-4D97-AF65-F5344CB8AC3E}">
        <p14:creationId xmlns:p14="http://schemas.microsoft.com/office/powerpoint/2010/main" val="358899404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18BD-4A39-3F6D-FDCF-F36500F7EFC9}"/>
              </a:ext>
            </a:extLst>
          </p:cNvPr>
          <p:cNvSpPr>
            <a:spLocks noGrp="1"/>
          </p:cNvSpPr>
          <p:nvPr>
            <p:ph type="title"/>
          </p:nvPr>
        </p:nvSpPr>
        <p:spPr/>
        <p:txBody>
          <a:bodyPr>
            <a:normAutofit fontScale="90000"/>
          </a:bodyPr>
          <a:lstStyle/>
          <a:p>
            <a:r>
              <a:rPr lang="en-US">
                <a:solidFill>
                  <a:srgbClr val="FFFF00"/>
                </a:solidFill>
              </a:rPr>
              <a:t>85%</a:t>
            </a:r>
          </a:p>
        </p:txBody>
      </p:sp>
      <p:sp>
        <p:nvSpPr>
          <p:cNvPr id="4" name="Text Placeholder 2">
            <a:extLst>
              <a:ext uri="{FF2B5EF4-FFF2-40B4-BE49-F238E27FC236}">
                <a16:creationId xmlns:a16="http://schemas.microsoft.com/office/drawing/2014/main" id="{159CE4D6-12C6-0422-1E0E-CDF303DF5A2A}"/>
              </a:ext>
            </a:extLst>
          </p:cNvPr>
          <p:cNvSpPr txBox="1">
            <a:spLocks noGrp="1"/>
          </p:cNvSpPr>
          <p:nvPr>
            <p:ph type="body" idx="1"/>
          </p:nvPr>
        </p:nvSpPr>
        <p:spPr>
          <a:xfrm>
            <a:off x="1385888" y="2863850"/>
            <a:ext cx="6372225" cy="641350"/>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lgn="ctr">
              <a:buFont typeface="Calibri"/>
              <a:buNone/>
            </a:pPr>
            <a:r>
              <a:rPr lang="en-US" sz="1800"/>
              <a:t>5% chance of nerve damage</a:t>
            </a:r>
          </a:p>
          <a:p>
            <a:pPr marL="146050" indent="0" algn="ctr">
              <a:buFont typeface="Calibri"/>
              <a:buNone/>
            </a:pPr>
            <a:r>
              <a:rPr lang="en-US" sz="1800"/>
              <a:t>10% chance of electrode displacement</a:t>
            </a:r>
          </a:p>
        </p:txBody>
      </p:sp>
    </p:spTree>
    <p:extLst>
      <p:ext uri="{BB962C8B-B14F-4D97-AF65-F5344CB8AC3E}">
        <p14:creationId xmlns:p14="http://schemas.microsoft.com/office/powerpoint/2010/main" val="1495945525"/>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936F5-FD61-2F7F-D09F-192905D6747C}"/>
              </a:ext>
            </a:extLst>
          </p:cNvPr>
          <p:cNvSpPr>
            <a:spLocks noGrp="1"/>
          </p:cNvSpPr>
          <p:nvPr>
            <p:ph type="title"/>
          </p:nvPr>
        </p:nvSpPr>
        <p:spPr/>
        <p:txBody>
          <a:bodyPr>
            <a:normAutofit/>
          </a:bodyPr>
          <a:lstStyle/>
          <a:p>
            <a:r>
              <a:rPr lang="en-US" sz="6000"/>
              <a:t>Thank You</a:t>
            </a:r>
          </a:p>
        </p:txBody>
      </p:sp>
    </p:spTree>
    <p:extLst>
      <p:ext uri="{BB962C8B-B14F-4D97-AF65-F5344CB8AC3E}">
        <p14:creationId xmlns:p14="http://schemas.microsoft.com/office/powerpoint/2010/main" val="39381508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5" name="Google Shape;135;p14"/>
          <p:cNvSpPr txBox="1">
            <a:spLocks noGrp="1"/>
          </p:cNvSpPr>
          <p:nvPr>
            <p:ph type="body" idx="1"/>
          </p:nvPr>
        </p:nvSpPr>
        <p:spPr>
          <a:xfrm>
            <a:off x="514351" y="1136890"/>
            <a:ext cx="5482188" cy="3416400"/>
          </a:xfrm>
          <a:prstGeom prst="rect">
            <a:avLst/>
          </a:prstGeom>
        </p:spPr>
        <p:txBody>
          <a:bodyPr spcFirstLastPara="1" wrap="square" lIns="91425" tIns="91425" rIns="91425" bIns="91425" anchor="t" anchorCtr="0">
            <a:normAutofit/>
          </a:bodyPr>
          <a:lstStyle/>
          <a:p>
            <a:r>
              <a:rPr lang="en" sz="1800"/>
              <a:t>Most common in:</a:t>
            </a:r>
          </a:p>
          <a:p>
            <a:pPr lvl="1"/>
            <a:r>
              <a:rPr lang="en" sz="1600"/>
              <a:t>Women under 40</a:t>
            </a:r>
          </a:p>
          <a:p>
            <a:pPr lvl="1"/>
            <a:r>
              <a:rPr lang="en" sz="1600"/>
              <a:t>Men over 60 </a:t>
            </a:r>
            <a:endParaRPr sz="1600"/>
          </a:p>
          <a:p>
            <a:r>
              <a:rPr lang="en-US" sz="1800"/>
              <a:t>Loss of muscular function, limited facial expressions, fatigue, difficulty walking</a:t>
            </a:r>
            <a:endParaRPr sz="1800"/>
          </a:p>
          <a:p>
            <a:pPr marL="0" lvl="0" indent="0" algn="l" rtl="0">
              <a:spcBef>
                <a:spcPts val="1200"/>
              </a:spcBef>
              <a:spcAft>
                <a:spcPts val="1200"/>
              </a:spcAft>
              <a:buNone/>
            </a:pPr>
            <a:endParaRPr sz="1600"/>
          </a:p>
        </p:txBody>
      </p:sp>
      <p:sp>
        <p:nvSpPr>
          <p:cNvPr id="3" name="Google Shape;143;p15">
            <a:extLst>
              <a:ext uri="{FF2B5EF4-FFF2-40B4-BE49-F238E27FC236}">
                <a16:creationId xmlns:a16="http://schemas.microsoft.com/office/drawing/2014/main" id="{4922457A-74BA-A577-062A-A1A382217C64}"/>
              </a:ext>
            </a:extLst>
          </p:cNvPr>
          <p:cNvSpPr txBox="1">
            <a:spLocks noGrp="1"/>
          </p:cNvSpPr>
          <p:nvPr>
            <p:ph type="title"/>
          </p:nvPr>
        </p:nvSpPr>
        <p:spPr>
          <a:xfrm>
            <a:off x="514350" y="388400"/>
            <a:ext cx="7505700" cy="642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Background</a:t>
            </a:r>
            <a:endParaRPr/>
          </a:p>
        </p:txBody>
      </p:sp>
      <p:pic>
        <p:nvPicPr>
          <p:cNvPr id="12" name="Picture 11">
            <a:extLst>
              <a:ext uri="{FF2B5EF4-FFF2-40B4-BE49-F238E27FC236}">
                <a16:creationId xmlns:a16="http://schemas.microsoft.com/office/drawing/2014/main" id="{C3607277-3B51-CEA4-199F-0424C100A96E}"/>
              </a:ext>
            </a:extLst>
          </p:cNvPr>
          <p:cNvPicPr>
            <a:picLocks noChangeAspect="1"/>
          </p:cNvPicPr>
          <p:nvPr/>
        </p:nvPicPr>
        <p:blipFill>
          <a:blip r:embed="rId3"/>
          <a:srcRect l="1" r="62050"/>
          <a:stretch/>
        </p:blipFill>
        <p:spPr>
          <a:xfrm>
            <a:off x="5996539" y="1136890"/>
            <a:ext cx="2441536" cy="3618210"/>
          </a:xfrm>
          <a:prstGeom prst="rect">
            <a:avLst/>
          </a:prstGeom>
        </p:spPr>
      </p:pic>
      <p:sp>
        <p:nvSpPr>
          <p:cNvPr id="13" name="Rectangle: Rounded Corners 12">
            <a:extLst>
              <a:ext uri="{FF2B5EF4-FFF2-40B4-BE49-F238E27FC236}">
                <a16:creationId xmlns:a16="http://schemas.microsoft.com/office/drawing/2014/main" id="{01DC847C-6080-C1F1-ABE5-718A7635C46F}"/>
              </a:ext>
            </a:extLst>
          </p:cNvPr>
          <p:cNvSpPr/>
          <p:nvPr/>
        </p:nvSpPr>
        <p:spPr>
          <a:xfrm>
            <a:off x="2986905" y="2430463"/>
            <a:ext cx="1665527" cy="316969"/>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3" name="Google Shape;143;p15"/>
          <p:cNvSpPr txBox="1">
            <a:spLocks noGrp="1"/>
          </p:cNvSpPr>
          <p:nvPr>
            <p:ph type="title"/>
          </p:nvPr>
        </p:nvSpPr>
        <p:spPr>
          <a:xfrm>
            <a:off x="514350" y="388399"/>
            <a:ext cx="7505700" cy="8659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Biomechanical Modeling</a:t>
            </a:r>
            <a:r>
              <a:rPr lang="en" sz="2800"/>
              <a:t> | </a:t>
            </a:r>
            <a:r>
              <a:rPr lang="en" sz="2000"/>
              <a:t>Pathology</a:t>
            </a:r>
            <a:endParaRPr sz="2800"/>
          </a:p>
        </p:txBody>
      </p:sp>
      <p:sp>
        <p:nvSpPr>
          <p:cNvPr id="146" name="Google Shape;146;p15"/>
          <p:cNvSpPr txBox="1"/>
          <p:nvPr/>
        </p:nvSpPr>
        <p:spPr>
          <a:xfrm>
            <a:off x="6009802" y="4554806"/>
            <a:ext cx="2622000" cy="22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2"/>
                </a:solidFill>
              </a:rPr>
              <a:t>Healthy and unhealthy gait10dof18musc model</a:t>
            </a:r>
            <a:endParaRPr sz="800">
              <a:solidFill>
                <a:schemeClr val="dk2"/>
              </a:solidFill>
            </a:endParaRPr>
          </a:p>
        </p:txBody>
      </p:sp>
      <p:grpSp>
        <p:nvGrpSpPr>
          <p:cNvPr id="2" name="Group 1">
            <a:extLst>
              <a:ext uri="{FF2B5EF4-FFF2-40B4-BE49-F238E27FC236}">
                <a16:creationId xmlns:a16="http://schemas.microsoft.com/office/drawing/2014/main" id="{E19EE564-60DA-921C-44E4-12389ACA9270}"/>
              </a:ext>
            </a:extLst>
          </p:cNvPr>
          <p:cNvGrpSpPr/>
          <p:nvPr/>
        </p:nvGrpSpPr>
        <p:grpSpPr>
          <a:xfrm>
            <a:off x="6138052" y="1230065"/>
            <a:ext cx="2493750" cy="3282399"/>
            <a:chOff x="6138052" y="1230065"/>
            <a:chExt cx="2493750" cy="3282399"/>
          </a:xfrm>
        </p:grpSpPr>
        <p:pic>
          <p:nvPicPr>
            <p:cNvPr id="145" name="Google Shape;145;p15"/>
            <p:cNvPicPr preferRelativeResize="0"/>
            <p:nvPr/>
          </p:nvPicPr>
          <p:blipFill>
            <a:blip r:embed="rId3">
              <a:alphaModFix/>
            </a:blip>
            <a:stretch>
              <a:fillRect/>
            </a:stretch>
          </p:blipFill>
          <p:spPr>
            <a:xfrm>
              <a:off x="6138052" y="1643085"/>
              <a:ext cx="2365500" cy="2869379"/>
            </a:xfrm>
            <a:prstGeom prst="rect">
              <a:avLst/>
            </a:prstGeom>
            <a:noFill/>
            <a:ln>
              <a:noFill/>
            </a:ln>
          </p:spPr>
        </p:pic>
        <p:sp>
          <p:nvSpPr>
            <p:cNvPr id="147" name="Google Shape;147;p15"/>
            <p:cNvSpPr txBox="1"/>
            <p:nvPr/>
          </p:nvSpPr>
          <p:spPr>
            <a:xfrm>
              <a:off x="7246702" y="1235057"/>
              <a:ext cx="13851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rPr>
                <a:t>Healthy</a:t>
              </a:r>
              <a:endParaRPr sz="1600">
                <a:solidFill>
                  <a:schemeClr val="dk2"/>
                </a:solidFill>
              </a:endParaRPr>
            </a:p>
          </p:txBody>
        </p:sp>
        <p:sp>
          <p:nvSpPr>
            <p:cNvPr id="148" name="Google Shape;148;p15"/>
            <p:cNvSpPr txBox="1"/>
            <p:nvPr/>
          </p:nvSpPr>
          <p:spPr>
            <a:xfrm>
              <a:off x="6138052" y="1230065"/>
              <a:ext cx="13851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rPr>
                <a:t>Unhealthy</a:t>
              </a:r>
              <a:endParaRPr sz="1600">
                <a:solidFill>
                  <a:schemeClr val="dk2"/>
                </a:solidFill>
              </a:endParaRPr>
            </a:p>
          </p:txBody>
        </p:sp>
      </p:grpSp>
      <p:sp>
        <p:nvSpPr>
          <p:cNvPr id="151" name="Google Shape;151;p15"/>
          <p:cNvSpPr txBox="1"/>
          <p:nvPr/>
        </p:nvSpPr>
        <p:spPr>
          <a:xfrm>
            <a:off x="5398551" y="2704682"/>
            <a:ext cx="645074" cy="32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Rectus femoris</a:t>
            </a:r>
            <a:endParaRPr sz="1100"/>
          </a:p>
        </p:txBody>
      </p:sp>
      <p:sp>
        <p:nvSpPr>
          <p:cNvPr id="152" name="Google Shape;152;p15"/>
          <p:cNvSpPr txBox="1"/>
          <p:nvPr/>
        </p:nvSpPr>
        <p:spPr>
          <a:xfrm>
            <a:off x="5463096" y="3589270"/>
            <a:ext cx="525405" cy="32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t>Vasti</a:t>
            </a:r>
            <a:endParaRPr sz="1100"/>
          </a:p>
        </p:txBody>
      </p:sp>
      <p:grpSp>
        <p:nvGrpSpPr>
          <p:cNvPr id="16" name="Group 15">
            <a:extLst>
              <a:ext uri="{FF2B5EF4-FFF2-40B4-BE49-F238E27FC236}">
                <a16:creationId xmlns:a16="http://schemas.microsoft.com/office/drawing/2014/main" id="{31B5BD57-63D9-64F3-401F-DB3E0648677B}"/>
              </a:ext>
            </a:extLst>
          </p:cNvPr>
          <p:cNvGrpSpPr/>
          <p:nvPr/>
        </p:nvGrpSpPr>
        <p:grpSpPr>
          <a:xfrm>
            <a:off x="839508" y="2704682"/>
            <a:ext cx="1882227" cy="1620819"/>
            <a:chOff x="604325" y="2510450"/>
            <a:chExt cx="2107785" cy="1815051"/>
          </a:xfrm>
        </p:grpSpPr>
        <p:pic>
          <p:nvPicPr>
            <p:cNvPr id="142" name="Google Shape;142;p15"/>
            <p:cNvPicPr preferRelativeResize="0"/>
            <p:nvPr/>
          </p:nvPicPr>
          <p:blipFill>
            <a:blip r:embed="rId4">
              <a:alphaModFix/>
            </a:blip>
            <a:stretch>
              <a:fillRect/>
            </a:stretch>
          </p:blipFill>
          <p:spPr>
            <a:xfrm>
              <a:off x="604325" y="2510450"/>
              <a:ext cx="2107785" cy="1815051"/>
            </a:xfrm>
            <a:prstGeom prst="rect">
              <a:avLst/>
            </a:prstGeom>
            <a:noFill/>
            <a:ln>
              <a:noFill/>
            </a:ln>
          </p:spPr>
        </p:pic>
        <p:sp>
          <p:nvSpPr>
            <p:cNvPr id="153" name="Google Shape;153;p15"/>
            <p:cNvSpPr/>
            <p:nvPr/>
          </p:nvSpPr>
          <p:spPr>
            <a:xfrm>
              <a:off x="1627050" y="3317550"/>
              <a:ext cx="248700" cy="93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54" name="Google Shape;154;p15"/>
          <p:cNvSpPr txBox="1"/>
          <p:nvPr/>
        </p:nvSpPr>
        <p:spPr>
          <a:xfrm>
            <a:off x="899547" y="4320913"/>
            <a:ext cx="1762148" cy="28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2"/>
                </a:solidFill>
              </a:rPr>
              <a:t>Weakened vasti muscle properties</a:t>
            </a:r>
            <a:endParaRPr sz="800">
              <a:solidFill>
                <a:schemeClr val="dk2"/>
              </a:solidFill>
            </a:endParaRPr>
          </a:p>
        </p:txBody>
      </p:sp>
      <p:pic>
        <p:nvPicPr>
          <p:cNvPr id="155" name="Google Shape;155;p15"/>
          <p:cNvPicPr preferRelativeResize="0"/>
          <p:nvPr/>
        </p:nvPicPr>
        <p:blipFill>
          <a:blip r:embed="rId5">
            <a:alphaModFix/>
          </a:blip>
          <a:stretch>
            <a:fillRect/>
          </a:stretch>
        </p:blipFill>
        <p:spPr>
          <a:xfrm>
            <a:off x="3040132" y="2700094"/>
            <a:ext cx="2075728" cy="1620819"/>
          </a:xfrm>
          <a:prstGeom prst="rect">
            <a:avLst/>
          </a:prstGeom>
          <a:noFill/>
          <a:ln>
            <a:noFill/>
          </a:ln>
        </p:spPr>
      </p:pic>
      <p:sp>
        <p:nvSpPr>
          <p:cNvPr id="156" name="Google Shape;156;p15"/>
          <p:cNvSpPr txBox="1"/>
          <p:nvPr/>
        </p:nvSpPr>
        <p:spPr>
          <a:xfrm>
            <a:off x="3136882" y="4320913"/>
            <a:ext cx="1882227" cy="28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2"/>
                </a:solidFill>
              </a:rPr>
              <a:t>Healthy vasti muscle properties</a:t>
            </a:r>
            <a:endParaRPr sz="800">
              <a:solidFill>
                <a:schemeClr val="dk2"/>
              </a:solidFill>
            </a:endParaRPr>
          </a:p>
        </p:txBody>
      </p:sp>
      <p:cxnSp>
        <p:nvCxnSpPr>
          <p:cNvPr id="4" name="Straight Arrow Connector 3">
            <a:extLst>
              <a:ext uri="{FF2B5EF4-FFF2-40B4-BE49-F238E27FC236}">
                <a16:creationId xmlns:a16="http://schemas.microsoft.com/office/drawing/2014/main" id="{B11D12AD-4176-A708-1075-E7BC8BEAA5D9}"/>
              </a:ext>
            </a:extLst>
          </p:cNvPr>
          <p:cNvCxnSpPr>
            <a:cxnSpLocks/>
            <a:stCxn id="152" idx="3"/>
          </p:cNvCxnSpPr>
          <p:nvPr/>
        </p:nvCxnSpPr>
        <p:spPr>
          <a:xfrm flipV="1">
            <a:off x="5988501" y="3464560"/>
            <a:ext cx="706939" cy="2895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4BE81F9-1F91-4454-F76D-8BFE155C41BB}"/>
              </a:ext>
            </a:extLst>
          </p:cNvPr>
          <p:cNvCxnSpPr>
            <a:cxnSpLocks/>
            <a:stCxn id="151" idx="3"/>
          </p:cNvCxnSpPr>
          <p:nvPr/>
        </p:nvCxnSpPr>
        <p:spPr>
          <a:xfrm>
            <a:off x="6043625" y="2869532"/>
            <a:ext cx="631495" cy="29530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7" name="Google Shape;152;p15">
            <a:extLst>
              <a:ext uri="{FF2B5EF4-FFF2-40B4-BE49-F238E27FC236}">
                <a16:creationId xmlns:a16="http://schemas.microsoft.com/office/drawing/2014/main" id="{4E595B98-C993-2574-97B1-F7942DB77D3E}"/>
              </a:ext>
            </a:extLst>
          </p:cNvPr>
          <p:cNvSpPr txBox="1"/>
          <p:nvPr/>
        </p:nvSpPr>
        <p:spPr>
          <a:xfrm rot="1653450">
            <a:off x="5285194" y="3614170"/>
            <a:ext cx="1022191" cy="28956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0000"/>
                </a:solidFill>
              </a:rPr>
              <a:t>Weakened</a:t>
            </a:r>
            <a:endParaRPr sz="1100" b="1">
              <a:solidFill>
                <a:srgbClr val="FF0000"/>
              </a:solidFill>
            </a:endParaRPr>
          </a:p>
        </p:txBody>
      </p:sp>
      <p:sp>
        <p:nvSpPr>
          <p:cNvPr id="19" name="Google Shape;135;p14">
            <a:extLst>
              <a:ext uri="{FF2B5EF4-FFF2-40B4-BE49-F238E27FC236}">
                <a16:creationId xmlns:a16="http://schemas.microsoft.com/office/drawing/2014/main" id="{09CDE796-FB5B-CB30-ABAC-832CC4137AA3}"/>
              </a:ext>
            </a:extLst>
          </p:cNvPr>
          <p:cNvSpPr txBox="1">
            <a:spLocks/>
          </p:cNvSpPr>
          <p:nvPr/>
        </p:nvSpPr>
        <p:spPr>
          <a:xfrm>
            <a:off x="514351" y="1136890"/>
            <a:ext cx="5623701" cy="1498909"/>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r>
              <a:rPr lang="en-US" sz="1800"/>
              <a:t>Used the ‘gait10dof18musc’ model</a:t>
            </a:r>
          </a:p>
          <a:p>
            <a:r>
              <a:rPr lang="en-US" sz="1800"/>
              <a:t>Created a healthy and unhealthy (MG) copy</a:t>
            </a:r>
          </a:p>
          <a:p>
            <a:r>
              <a:rPr lang="en-US" sz="1800"/>
              <a:t>Reduced max isometric force (5000N → 500N) </a:t>
            </a: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grpSp>
        <p:nvGrpSpPr>
          <p:cNvPr id="6" name="Group 5">
            <a:extLst>
              <a:ext uri="{FF2B5EF4-FFF2-40B4-BE49-F238E27FC236}">
                <a16:creationId xmlns:a16="http://schemas.microsoft.com/office/drawing/2014/main" id="{C2FFCADE-9165-1546-A379-E7EA54258974}"/>
              </a:ext>
            </a:extLst>
          </p:cNvPr>
          <p:cNvGrpSpPr/>
          <p:nvPr/>
        </p:nvGrpSpPr>
        <p:grpSpPr>
          <a:xfrm>
            <a:off x="702250" y="1222741"/>
            <a:ext cx="3627466" cy="1715536"/>
            <a:chOff x="702250" y="1396450"/>
            <a:chExt cx="3780031" cy="1787689"/>
          </a:xfrm>
        </p:grpSpPr>
        <p:pic>
          <p:nvPicPr>
            <p:cNvPr id="162" name="Google Shape;162;p16"/>
            <p:cNvPicPr preferRelativeResize="0"/>
            <p:nvPr/>
          </p:nvPicPr>
          <p:blipFill>
            <a:blip r:embed="rId3">
              <a:alphaModFix/>
            </a:blip>
            <a:stretch>
              <a:fillRect/>
            </a:stretch>
          </p:blipFill>
          <p:spPr>
            <a:xfrm>
              <a:off x="702250" y="1396450"/>
              <a:ext cx="3780031" cy="1564409"/>
            </a:xfrm>
            <a:prstGeom prst="rect">
              <a:avLst/>
            </a:prstGeom>
            <a:noFill/>
            <a:ln>
              <a:noFill/>
            </a:ln>
          </p:spPr>
        </p:pic>
        <p:sp>
          <p:nvSpPr>
            <p:cNvPr id="164" name="Google Shape;164;p16"/>
            <p:cNvSpPr txBox="1"/>
            <p:nvPr/>
          </p:nvSpPr>
          <p:spPr>
            <a:xfrm>
              <a:off x="1241215" y="2950439"/>
              <a:ext cx="2702100" cy="23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2"/>
                  </a:solidFill>
                </a:rPr>
                <a:t>Healthy vs unhealthy vasti muscle metabolics</a:t>
              </a:r>
              <a:endParaRPr sz="800">
                <a:solidFill>
                  <a:schemeClr val="dk2"/>
                </a:solidFill>
              </a:endParaRPr>
            </a:p>
          </p:txBody>
        </p:sp>
      </p:grpSp>
      <p:grpSp>
        <p:nvGrpSpPr>
          <p:cNvPr id="7" name="Group 6">
            <a:extLst>
              <a:ext uri="{FF2B5EF4-FFF2-40B4-BE49-F238E27FC236}">
                <a16:creationId xmlns:a16="http://schemas.microsoft.com/office/drawing/2014/main" id="{D5E7A03D-3F0A-EE5A-7718-E092B663E9EB}"/>
              </a:ext>
            </a:extLst>
          </p:cNvPr>
          <p:cNvGrpSpPr/>
          <p:nvPr/>
        </p:nvGrpSpPr>
        <p:grpSpPr>
          <a:xfrm>
            <a:off x="702251" y="3131482"/>
            <a:ext cx="3627466" cy="1707471"/>
            <a:chOff x="702250" y="3131482"/>
            <a:chExt cx="3780031" cy="1779284"/>
          </a:xfrm>
        </p:grpSpPr>
        <p:pic>
          <p:nvPicPr>
            <p:cNvPr id="163" name="Google Shape;163;p16"/>
            <p:cNvPicPr preferRelativeResize="0"/>
            <p:nvPr/>
          </p:nvPicPr>
          <p:blipFill>
            <a:blip r:embed="rId4">
              <a:alphaModFix/>
            </a:blip>
            <a:stretch>
              <a:fillRect/>
            </a:stretch>
          </p:blipFill>
          <p:spPr>
            <a:xfrm>
              <a:off x="702250" y="3131482"/>
              <a:ext cx="3780031" cy="1566424"/>
            </a:xfrm>
            <a:prstGeom prst="rect">
              <a:avLst/>
            </a:prstGeom>
            <a:noFill/>
            <a:ln>
              <a:noFill/>
            </a:ln>
          </p:spPr>
        </p:pic>
        <p:sp>
          <p:nvSpPr>
            <p:cNvPr id="165" name="Google Shape;165;p16"/>
            <p:cNvSpPr txBox="1"/>
            <p:nvPr/>
          </p:nvSpPr>
          <p:spPr>
            <a:xfrm>
              <a:off x="854815" y="4677066"/>
              <a:ext cx="3474900" cy="23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2"/>
                  </a:solidFill>
                </a:rPr>
                <a:t>Healthy vs unhealthy rectus femoris  muscle metabolics</a:t>
              </a:r>
              <a:endParaRPr sz="800">
                <a:solidFill>
                  <a:schemeClr val="dk2"/>
                </a:solidFill>
              </a:endParaRPr>
            </a:p>
          </p:txBody>
        </p:sp>
      </p:grpSp>
      <p:grpSp>
        <p:nvGrpSpPr>
          <p:cNvPr id="5" name="Group 4">
            <a:extLst>
              <a:ext uri="{FF2B5EF4-FFF2-40B4-BE49-F238E27FC236}">
                <a16:creationId xmlns:a16="http://schemas.microsoft.com/office/drawing/2014/main" id="{9D0692EB-E03A-FE53-BD3E-C08A1EFC6901}"/>
              </a:ext>
            </a:extLst>
          </p:cNvPr>
          <p:cNvGrpSpPr/>
          <p:nvPr/>
        </p:nvGrpSpPr>
        <p:grpSpPr>
          <a:xfrm>
            <a:off x="5331499" y="1222741"/>
            <a:ext cx="2885178" cy="3627658"/>
            <a:chOff x="4989643" y="1396450"/>
            <a:chExt cx="2702100" cy="3397466"/>
          </a:xfrm>
        </p:grpSpPr>
        <p:pic>
          <p:nvPicPr>
            <p:cNvPr id="166" name="Google Shape;166;p16"/>
            <p:cNvPicPr preferRelativeResize="0"/>
            <p:nvPr/>
          </p:nvPicPr>
          <p:blipFill>
            <a:blip r:embed="rId5">
              <a:alphaModFix/>
            </a:blip>
            <a:stretch>
              <a:fillRect/>
            </a:stretch>
          </p:blipFill>
          <p:spPr>
            <a:xfrm>
              <a:off x="5022895" y="1396450"/>
              <a:ext cx="2635596" cy="3163766"/>
            </a:xfrm>
            <a:prstGeom prst="rect">
              <a:avLst/>
            </a:prstGeom>
            <a:noFill/>
            <a:ln>
              <a:noFill/>
            </a:ln>
          </p:spPr>
        </p:pic>
        <p:sp>
          <p:nvSpPr>
            <p:cNvPr id="167" name="Google Shape;167;p16"/>
            <p:cNvSpPr txBox="1"/>
            <p:nvPr/>
          </p:nvSpPr>
          <p:spPr>
            <a:xfrm>
              <a:off x="4989643" y="4560216"/>
              <a:ext cx="2702100" cy="23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2"/>
                  </a:solidFill>
                </a:rPr>
                <a:t>Stance phase with ground reaction force </a:t>
              </a:r>
              <a:endParaRPr sz="800">
                <a:solidFill>
                  <a:schemeClr val="dk2"/>
                </a:solidFill>
              </a:endParaRPr>
            </a:p>
          </p:txBody>
        </p:sp>
      </p:grpSp>
      <p:sp>
        <p:nvSpPr>
          <p:cNvPr id="11" name="Google Shape;143;p15">
            <a:extLst>
              <a:ext uri="{FF2B5EF4-FFF2-40B4-BE49-F238E27FC236}">
                <a16:creationId xmlns:a16="http://schemas.microsoft.com/office/drawing/2014/main" id="{02388967-C5E0-1F78-42E1-1F0F11BCD865}"/>
              </a:ext>
            </a:extLst>
          </p:cNvPr>
          <p:cNvSpPr txBox="1">
            <a:spLocks noGrp="1"/>
          </p:cNvSpPr>
          <p:nvPr>
            <p:ph type="title"/>
          </p:nvPr>
        </p:nvSpPr>
        <p:spPr>
          <a:xfrm>
            <a:off x="514350" y="388399"/>
            <a:ext cx="7505700" cy="7165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Biomechanical Modeling</a:t>
            </a:r>
            <a:r>
              <a:rPr lang="en" sz="2800"/>
              <a:t> | </a:t>
            </a:r>
            <a:r>
              <a:rPr lang="en" sz="2000"/>
              <a:t>Pathology</a:t>
            </a:r>
            <a:endParaRPr sz="2800"/>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grpSp>
        <p:nvGrpSpPr>
          <p:cNvPr id="174" name="Google Shape;174;p17"/>
          <p:cNvGrpSpPr/>
          <p:nvPr/>
        </p:nvGrpSpPr>
        <p:grpSpPr>
          <a:xfrm>
            <a:off x="5270011" y="1554452"/>
            <a:ext cx="1587302" cy="2703695"/>
            <a:chOff x="1740725" y="2787250"/>
            <a:chExt cx="1181100" cy="2011800"/>
          </a:xfrm>
        </p:grpSpPr>
        <p:pic>
          <p:nvPicPr>
            <p:cNvPr id="175" name="Google Shape;175;p17"/>
            <p:cNvPicPr preferRelativeResize="0"/>
            <p:nvPr/>
          </p:nvPicPr>
          <p:blipFill>
            <a:blip r:embed="rId3">
              <a:alphaModFix/>
            </a:blip>
            <a:stretch>
              <a:fillRect/>
            </a:stretch>
          </p:blipFill>
          <p:spPr>
            <a:xfrm>
              <a:off x="1740725" y="2787250"/>
              <a:ext cx="1181100" cy="1676400"/>
            </a:xfrm>
            <a:prstGeom prst="rect">
              <a:avLst/>
            </a:prstGeom>
            <a:noFill/>
            <a:ln>
              <a:noFill/>
            </a:ln>
          </p:spPr>
        </p:pic>
        <p:sp>
          <p:nvSpPr>
            <p:cNvPr id="176" name="Google Shape;176;p17"/>
            <p:cNvSpPr txBox="1"/>
            <p:nvPr/>
          </p:nvSpPr>
          <p:spPr>
            <a:xfrm>
              <a:off x="1930324" y="4463650"/>
              <a:ext cx="801900" cy="335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rPr>
                <a:t>Lateral</a:t>
              </a:r>
              <a:endParaRPr sz="1200">
                <a:solidFill>
                  <a:schemeClr val="dk2"/>
                </a:solidFill>
              </a:endParaRPr>
            </a:p>
          </p:txBody>
        </p:sp>
      </p:grpSp>
      <p:grpSp>
        <p:nvGrpSpPr>
          <p:cNvPr id="177" name="Google Shape;177;p17"/>
          <p:cNvGrpSpPr/>
          <p:nvPr/>
        </p:nvGrpSpPr>
        <p:grpSpPr>
          <a:xfrm>
            <a:off x="7044499" y="1554452"/>
            <a:ext cx="1587302" cy="2703695"/>
            <a:chOff x="5769425" y="2787250"/>
            <a:chExt cx="1181100" cy="2011800"/>
          </a:xfrm>
        </p:grpSpPr>
        <p:pic>
          <p:nvPicPr>
            <p:cNvPr id="178" name="Google Shape;178;p17"/>
            <p:cNvPicPr preferRelativeResize="0"/>
            <p:nvPr/>
          </p:nvPicPr>
          <p:blipFill>
            <a:blip r:embed="rId4">
              <a:alphaModFix/>
            </a:blip>
            <a:stretch>
              <a:fillRect/>
            </a:stretch>
          </p:blipFill>
          <p:spPr>
            <a:xfrm>
              <a:off x="5769425" y="2787250"/>
              <a:ext cx="1181100" cy="1680162"/>
            </a:xfrm>
            <a:prstGeom prst="rect">
              <a:avLst/>
            </a:prstGeom>
            <a:noFill/>
            <a:ln>
              <a:noFill/>
            </a:ln>
          </p:spPr>
        </p:pic>
        <p:sp>
          <p:nvSpPr>
            <p:cNvPr id="179" name="Google Shape;179;p17"/>
            <p:cNvSpPr txBox="1"/>
            <p:nvPr/>
          </p:nvSpPr>
          <p:spPr>
            <a:xfrm>
              <a:off x="5961109" y="4463650"/>
              <a:ext cx="801900" cy="335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rPr>
                <a:t>Posterior</a:t>
              </a:r>
              <a:endParaRPr sz="1200">
                <a:solidFill>
                  <a:schemeClr val="dk2"/>
                </a:solidFill>
              </a:endParaRPr>
            </a:p>
          </p:txBody>
        </p:sp>
      </p:grpSp>
      <p:sp>
        <p:nvSpPr>
          <p:cNvPr id="6" name="Google Shape;144;p15">
            <a:extLst>
              <a:ext uri="{FF2B5EF4-FFF2-40B4-BE49-F238E27FC236}">
                <a16:creationId xmlns:a16="http://schemas.microsoft.com/office/drawing/2014/main" id="{120C6276-F05B-085A-BDEA-A99433D228D7}"/>
              </a:ext>
            </a:extLst>
          </p:cNvPr>
          <p:cNvSpPr txBox="1">
            <a:spLocks noGrp="1"/>
          </p:cNvSpPr>
          <p:nvPr>
            <p:ph type="body" idx="1"/>
          </p:nvPr>
        </p:nvSpPr>
        <p:spPr>
          <a:xfrm>
            <a:off x="512199" y="1241186"/>
            <a:ext cx="4570626" cy="3203813"/>
          </a:xfrm>
          <a:prstGeom prst="rect">
            <a:avLst/>
          </a:prstGeom>
        </p:spPr>
        <p:txBody>
          <a:bodyPr spcFirstLastPara="1" wrap="square" lIns="91425" tIns="91425" rIns="91425" bIns="91425" anchor="t" anchorCtr="0">
            <a:normAutofit/>
          </a:bodyPr>
          <a:lstStyle/>
          <a:p>
            <a:r>
              <a:rPr lang="en-US" sz="1800"/>
              <a:t>Modeled a path actuator in 2 configurations</a:t>
            </a:r>
          </a:p>
          <a:p>
            <a:r>
              <a:rPr lang="en-US" sz="1800"/>
              <a:t>Tested for 4 different max isometric forces in the actuator 7</a:t>
            </a:r>
          </a:p>
          <a:p>
            <a:pPr lvl="1"/>
            <a:r>
              <a:rPr lang="en-US" sz="1600"/>
              <a:t>700N, 1000N, 2000N, 3000N</a:t>
            </a:r>
          </a:p>
          <a:p>
            <a:r>
              <a:rPr lang="en-US" sz="1800"/>
              <a:t>Optimized the system to reduce the effort required by the rectus femoris muscle</a:t>
            </a:r>
          </a:p>
          <a:p>
            <a:r>
              <a:rPr lang="en-US" sz="1800"/>
              <a:t>Computed the torque from forces and moment arm</a:t>
            </a:r>
          </a:p>
        </p:txBody>
      </p:sp>
      <p:sp>
        <p:nvSpPr>
          <p:cNvPr id="8" name="Google Shape;143;p15">
            <a:extLst>
              <a:ext uri="{FF2B5EF4-FFF2-40B4-BE49-F238E27FC236}">
                <a16:creationId xmlns:a16="http://schemas.microsoft.com/office/drawing/2014/main" id="{F4CF9FBD-2B8F-EA7F-69EC-685AB593662B}"/>
              </a:ext>
            </a:extLst>
          </p:cNvPr>
          <p:cNvSpPr txBox="1">
            <a:spLocks noGrp="1"/>
          </p:cNvSpPr>
          <p:nvPr>
            <p:ph type="title"/>
          </p:nvPr>
        </p:nvSpPr>
        <p:spPr>
          <a:xfrm>
            <a:off x="514350" y="388399"/>
            <a:ext cx="7505700" cy="7165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Biomechanical Modeling</a:t>
            </a:r>
            <a:r>
              <a:rPr lang="en" sz="2800"/>
              <a:t> | </a:t>
            </a:r>
            <a:r>
              <a:rPr lang="en" sz="2000"/>
              <a:t>Pathology</a:t>
            </a:r>
            <a:endParaRPr sz="2800"/>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pSp>
        <p:nvGrpSpPr>
          <p:cNvPr id="185" name="Google Shape;185;p18"/>
          <p:cNvGrpSpPr/>
          <p:nvPr/>
        </p:nvGrpSpPr>
        <p:grpSpPr>
          <a:xfrm>
            <a:off x="307609" y="1330791"/>
            <a:ext cx="8528778" cy="1486012"/>
            <a:chOff x="874819" y="703376"/>
            <a:chExt cx="7534216" cy="1312724"/>
          </a:xfrm>
        </p:grpSpPr>
        <p:grpSp>
          <p:nvGrpSpPr>
            <p:cNvPr id="186" name="Google Shape;186;p18"/>
            <p:cNvGrpSpPr/>
            <p:nvPr/>
          </p:nvGrpSpPr>
          <p:grpSpPr>
            <a:xfrm>
              <a:off x="874819" y="1017719"/>
              <a:ext cx="7534216" cy="998381"/>
              <a:chOff x="874819" y="1017719"/>
              <a:chExt cx="7534216" cy="998381"/>
            </a:xfrm>
          </p:grpSpPr>
          <p:grpSp>
            <p:nvGrpSpPr>
              <p:cNvPr id="187" name="Google Shape;187;p18"/>
              <p:cNvGrpSpPr/>
              <p:nvPr/>
            </p:nvGrpSpPr>
            <p:grpSpPr>
              <a:xfrm>
                <a:off x="874819" y="1017719"/>
                <a:ext cx="5734815" cy="994198"/>
                <a:chOff x="405250" y="1142100"/>
                <a:chExt cx="7007350" cy="1220175"/>
              </a:xfrm>
            </p:grpSpPr>
            <p:pic>
              <p:nvPicPr>
                <p:cNvPr id="188" name="Google Shape;188;p18"/>
                <p:cNvPicPr preferRelativeResize="0"/>
                <p:nvPr/>
              </p:nvPicPr>
              <p:blipFill>
                <a:blip r:embed="rId3">
                  <a:alphaModFix/>
                </a:blip>
                <a:stretch>
                  <a:fillRect/>
                </a:stretch>
              </p:blipFill>
              <p:spPr>
                <a:xfrm>
                  <a:off x="405250" y="1142100"/>
                  <a:ext cx="2620925" cy="1220175"/>
                </a:xfrm>
                <a:prstGeom prst="rect">
                  <a:avLst/>
                </a:prstGeom>
                <a:noFill/>
                <a:ln>
                  <a:noFill/>
                </a:ln>
              </p:spPr>
            </p:pic>
            <p:pic>
              <p:nvPicPr>
                <p:cNvPr id="189" name="Google Shape;189;p18"/>
                <p:cNvPicPr preferRelativeResize="0"/>
                <p:nvPr/>
              </p:nvPicPr>
              <p:blipFill>
                <a:blip r:embed="rId4">
                  <a:alphaModFix/>
                </a:blip>
                <a:stretch>
                  <a:fillRect/>
                </a:stretch>
              </p:blipFill>
              <p:spPr>
                <a:xfrm>
                  <a:off x="2598472" y="1142100"/>
                  <a:ext cx="2620905" cy="1220175"/>
                </a:xfrm>
                <a:prstGeom prst="rect">
                  <a:avLst/>
                </a:prstGeom>
                <a:noFill/>
                <a:ln>
                  <a:noFill/>
                </a:ln>
              </p:spPr>
            </p:pic>
            <p:pic>
              <p:nvPicPr>
                <p:cNvPr id="190" name="Google Shape;190;p18"/>
                <p:cNvPicPr preferRelativeResize="0"/>
                <p:nvPr/>
              </p:nvPicPr>
              <p:blipFill>
                <a:blip r:embed="rId5">
                  <a:alphaModFix/>
                </a:blip>
                <a:stretch>
                  <a:fillRect/>
                </a:stretch>
              </p:blipFill>
              <p:spPr>
                <a:xfrm>
                  <a:off x="4797172" y="1142100"/>
                  <a:ext cx="2615428" cy="1220175"/>
                </a:xfrm>
                <a:prstGeom prst="rect">
                  <a:avLst/>
                </a:prstGeom>
                <a:noFill/>
                <a:ln>
                  <a:noFill/>
                </a:ln>
              </p:spPr>
            </p:pic>
          </p:grpSp>
          <p:pic>
            <p:nvPicPr>
              <p:cNvPr id="191" name="Google Shape;191;p18"/>
              <p:cNvPicPr preferRelativeResize="0"/>
              <p:nvPr/>
            </p:nvPicPr>
            <p:blipFill>
              <a:blip r:embed="rId6">
                <a:alphaModFix/>
              </a:blip>
              <a:stretch>
                <a:fillRect/>
              </a:stretch>
            </p:blipFill>
            <p:spPr>
              <a:xfrm>
                <a:off x="6264085" y="1017816"/>
                <a:ext cx="2144950" cy="998284"/>
              </a:xfrm>
              <a:prstGeom prst="rect">
                <a:avLst/>
              </a:prstGeom>
              <a:noFill/>
              <a:ln>
                <a:noFill/>
              </a:ln>
            </p:spPr>
          </p:pic>
        </p:grpSp>
        <p:sp>
          <p:nvSpPr>
            <p:cNvPr id="192" name="Google Shape;192;p18"/>
            <p:cNvSpPr txBox="1"/>
            <p:nvPr/>
          </p:nvSpPr>
          <p:spPr>
            <a:xfrm>
              <a:off x="4168674" y="703376"/>
              <a:ext cx="946500" cy="23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2"/>
                  </a:solidFill>
                </a:rPr>
                <a:t>Lateral</a:t>
              </a:r>
              <a:endParaRPr sz="1200">
                <a:solidFill>
                  <a:schemeClr val="dk2"/>
                </a:solidFill>
              </a:endParaRPr>
            </a:p>
          </p:txBody>
        </p:sp>
      </p:grpSp>
      <p:grpSp>
        <p:nvGrpSpPr>
          <p:cNvPr id="193" name="Google Shape;193;p18"/>
          <p:cNvGrpSpPr/>
          <p:nvPr/>
        </p:nvGrpSpPr>
        <p:grpSpPr>
          <a:xfrm>
            <a:off x="342151" y="3130146"/>
            <a:ext cx="8459689" cy="1535366"/>
            <a:chOff x="4898575" y="659918"/>
            <a:chExt cx="7314198" cy="1327468"/>
          </a:xfrm>
        </p:grpSpPr>
        <p:grpSp>
          <p:nvGrpSpPr>
            <p:cNvPr id="194" name="Google Shape;194;p18"/>
            <p:cNvGrpSpPr/>
            <p:nvPr/>
          </p:nvGrpSpPr>
          <p:grpSpPr>
            <a:xfrm>
              <a:off x="4898575" y="1008944"/>
              <a:ext cx="7314198" cy="978442"/>
              <a:chOff x="4898575" y="1008944"/>
              <a:chExt cx="7314198" cy="978442"/>
            </a:xfrm>
          </p:grpSpPr>
          <p:pic>
            <p:nvPicPr>
              <p:cNvPr id="195" name="Google Shape;195;p18"/>
              <p:cNvPicPr preferRelativeResize="0"/>
              <p:nvPr/>
            </p:nvPicPr>
            <p:blipFill>
              <a:blip r:embed="rId7">
                <a:alphaModFix/>
              </a:blip>
              <a:stretch>
                <a:fillRect/>
              </a:stretch>
            </p:blipFill>
            <p:spPr>
              <a:xfrm>
                <a:off x="4898575" y="1017725"/>
                <a:ext cx="2081799" cy="969661"/>
              </a:xfrm>
              <a:prstGeom prst="rect">
                <a:avLst/>
              </a:prstGeom>
              <a:noFill/>
              <a:ln>
                <a:noFill/>
              </a:ln>
            </p:spPr>
          </p:pic>
          <p:pic>
            <p:nvPicPr>
              <p:cNvPr id="196" name="Google Shape;196;p18"/>
              <p:cNvPicPr preferRelativeResize="0"/>
              <p:nvPr/>
            </p:nvPicPr>
            <p:blipFill>
              <a:blip r:embed="rId8">
                <a:alphaModFix/>
              </a:blip>
              <a:stretch>
                <a:fillRect/>
              </a:stretch>
            </p:blipFill>
            <p:spPr>
              <a:xfrm>
                <a:off x="6642708" y="1013679"/>
                <a:ext cx="2081799" cy="967350"/>
              </a:xfrm>
              <a:prstGeom prst="rect">
                <a:avLst/>
              </a:prstGeom>
              <a:noFill/>
              <a:ln>
                <a:noFill/>
              </a:ln>
            </p:spPr>
          </p:pic>
          <p:pic>
            <p:nvPicPr>
              <p:cNvPr id="197" name="Google Shape;197;p18"/>
              <p:cNvPicPr preferRelativeResize="0"/>
              <p:nvPr/>
            </p:nvPicPr>
            <p:blipFill>
              <a:blip r:embed="rId9">
                <a:alphaModFix/>
              </a:blip>
              <a:stretch>
                <a:fillRect/>
              </a:stretch>
            </p:blipFill>
            <p:spPr>
              <a:xfrm>
                <a:off x="8386841" y="1013679"/>
                <a:ext cx="2081799" cy="969109"/>
              </a:xfrm>
              <a:prstGeom prst="rect">
                <a:avLst/>
              </a:prstGeom>
              <a:noFill/>
              <a:ln>
                <a:noFill/>
              </a:ln>
            </p:spPr>
          </p:pic>
          <p:pic>
            <p:nvPicPr>
              <p:cNvPr id="198" name="Google Shape;198;p18"/>
              <p:cNvPicPr preferRelativeResize="0"/>
              <p:nvPr/>
            </p:nvPicPr>
            <p:blipFill>
              <a:blip r:embed="rId10">
                <a:alphaModFix/>
              </a:blip>
              <a:stretch>
                <a:fillRect/>
              </a:stretch>
            </p:blipFill>
            <p:spPr>
              <a:xfrm>
                <a:off x="10130974" y="1008944"/>
                <a:ext cx="2081799" cy="968806"/>
              </a:xfrm>
              <a:prstGeom prst="rect">
                <a:avLst/>
              </a:prstGeom>
              <a:noFill/>
              <a:ln>
                <a:noFill/>
              </a:ln>
            </p:spPr>
          </p:pic>
        </p:grpSp>
        <p:sp>
          <p:nvSpPr>
            <p:cNvPr id="199" name="Google Shape;199;p18"/>
            <p:cNvSpPr txBox="1"/>
            <p:nvPr/>
          </p:nvSpPr>
          <p:spPr>
            <a:xfrm>
              <a:off x="7982127" y="659918"/>
              <a:ext cx="1147094" cy="35376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2"/>
                  </a:solidFill>
                </a:rPr>
                <a:t>Posterior</a:t>
              </a:r>
              <a:endParaRPr sz="1600">
                <a:solidFill>
                  <a:schemeClr val="dk2"/>
                </a:solidFill>
              </a:endParaRPr>
            </a:p>
          </p:txBody>
        </p:sp>
      </p:grpSp>
      <p:sp>
        <p:nvSpPr>
          <p:cNvPr id="6" name="Google Shape;143;p15">
            <a:extLst>
              <a:ext uri="{FF2B5EF4-FFF2-40B4-BE49-F238E27FC236}">
                <a16:creationId xmlns:a16="http://schemas.microsoft.com/office/drawing/2014/main" id="{10A6347A-5748-FC13-FDAC-0460D97E466F}"/>
              </a:ext>
            </a:extLst>
          </p:cNvPr>
          <p:cNvSpPr txBox="1">
            <a:spLocks noGrp="1"/>
          </p:cNvSpPr>
          <p:nvPr>
            <p:ph type="title"/>
          </p:nvPr>
        </p:nvSpPr>
        <p:spPr>
          <a:xfrm>
            <a:off x="514350" y="388399"/>
            <a:ext cx="7505700" cy="7165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Biomechanical Modeling</a:t>
            </a:r>
            <a:r>
              <a:rPr lang="en" sz="2800"/>
              <a:t> | </a:t>
            </a:r>
            <a:r>
              <a:rPr lang="en" sz="2000"/>
              <a:t>Bionic System</a:t>
            </a:r>
            <a:endParaRPr sz="2800"/>
          </a:p>
        </p:txBody>
      </p:sp>
      <p:grpSp>
        <p:nvGrpSpPr>
          <p:cNvPr id="8" name="Group 7">
            <a:extLst>
              <a:ext uri="{FF2B5EF4-FFF2-40B4-BE49-F238E27FC236}">
                <a16:creationId xmlns:a16="http://schemas.microsoft.com/office/drawing/2014/main" id="{B4A59AEE-A91A-B401-21EB-BD80331D09A5}"/>
              </a:ext>
            </a:extLst>
          </p:cNvPr>
          <p:cNvGrpSpPr/>
          <p:nvPr/>
        </p:nvGrpSpPr>
        <p:grpSpPr>
          <a:xfrm>
            <a:off x="4752038" y="5708037"/>
            <a:ext cx="3817096" cy="2371168"/>
            <a:chOff x="7096384" y="785909"/>
            <a:chExt cx="4198813" cy="2404534"/>
          </a:xfrm>
        </p:grpSpPr>
        <p:pic>
          <p:nvPicPr>
            <p:cNvPr id="9" name="Google Shape;200;p18">
              <a:extLst>
                <a:ext uri="{FF2B5EF4-FFF2-40B4-BE49-F238E27FC236}">
                  <a16:creationId xmlns:a16="http://schemas.microsoft.com/office/drawing/2014/main" id="{E8D39110-1D64-F807-1F5D-4AEB87D4B539}"/>
                </a:ext>
              </a:extLst>
            </p:cNvPr>
            <p:cNvPicPr preferRelativeResize="0"/>
            <p:nvPr/>
          </p:nvPicPr>
          <p:blipFill>
            <a:blip r:embed="rId11">
              <a:alphaModFix/>
            </a:blip>
            <a:stretch>
              <a:fillRect/>
            </a:stretch>
          </p:blipFill>
          <p:spPr>
            <a:xfrm>
              <a:off x="7096384" y="1200441"/>
              <a:ext cx="4198813" cy="1990002"/>
            </a:xfrm>
            <a:prstGeom prst="rect">
              <a:avLst/>
            </a:prstGeom>
            <a:noFill/>
            <a:ln>
              <a:noFill/>
            </a:ln>
          </p:spPr>
        </p:pic>
        <p:sp>
          <p:nvSpPr>
            <p:cNvPr id="10" name="Google Shape;201;p18">
              <a:extLst>
                <a:ext uri="{FF2B5EF4-FFF2-40B4-BE49-F238E27FC236}">
                  <a16:creationId xmlns:a16="http://schemas.microsoft.com/office/drawing/2014/main" id="{F47E4053-4FD0-09BD-7ACD-18622D8D0E9F}"/>
                </a:ext>
              </a:extLst>
            </p:cNvPr>
            <p:cNvSpPr txBox="1"/>
            <p:nvPr/>
          </p:nvSpPr>
          <p:spPr>
            <a:xfrm>
              <a:off x="8606149" y="785909"/>
              <a:ext cx="1179282" cy="36262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2"/>
                  </a:solidFill>
                  <a:latin typeface="Calibri" panose="020F0502020204030204" pitchFamily="34" charset="0"/>
                  <a:ea typeface="Calibri" panose="020F0502020204030204" pitchFamily="34" charset="0"/>
                  <a:cs typeface="Calibri" panose="020F0502020204030204" pitchFamily="34" charset="0"/>
                </a:rPr>
                <a:t>Healthy</a:t>
              </a:r>
              <a:endParaRPr sz="1600">
                <a:solidFill>
                  <a:schemeClr val="dk2"/>
                </a:solidFill>
                <a:latin typeface="Calibri" panose="020F0502020204030204" pitchFamily="34" charset="0"/>
                <a:ea typeface="Calibri" panose="020F0502020204030204" pitchFamily="34" charset="0"/>
                <a:cs typeface="Calibri" panose="020F0502020204030204" pitchFamily="34" charset="0"/>
              </a:endParaRPr>
            </a:p>
          </p:txBody>
        </p:sp>
      </p:grpSp>
      <p:grpSp>
        <p:nvGrpSpPr>
          <p:cNvPr id="11" name="Group 10">
            <a:extLst>
              <a:ext uri="{FF2B5EF4-FFF2-40B4-BE49-F238E27FC236}">
                <a16:creationId xmlns:a16="http://schemas.microsoft.com/office/drawing/2014/main" id="{8184ABEA-DBDA-561F-02C7-3AFCFC6868DE}"/>
              </a:ext>
            </a:extLst>
          </p:cNvPr>
          <p:cNvGrpSpPr/>
          <p:nvPr/>
        </p:nvGrpSpPr>
        <p:grpSpPr>
          <a:xfrm>
            <a:off x="625645" y="5625251"/>
            <a:ext cx="3817094" cy="2453954"/>
            <a:chOff x="606599" y="1427851"/>
            <a:chExt cx="3505673" cy="2058032"/>
          </a:xfrm>
        </p:grpSpPr>
        <p:pic>
          <p:nvPicPr>
            <p:cNvPr id="12" name="Picture 11" descr="A graph of a graph&#10;&#10;Description automatically generated">
              <a:extLst>
                <a:ext uri="{FF2B5EF4-FFF2-40B4-BE49-F238E27FC236}">
                  <a16:creationId xmlns:a16="http://schemas.microsoft.com/office/drawing/2014/main" id="{1647BF23-2002-1034-B98A-CD6471F43D1E}"/>
                </a:ext>
              </a:extLst>
            </p:cNvPr>
            <p:cNvPicPr>
              <a:picLocks noChangeAspect="1"/>
            </p:cNvPicPr>
            <p:nvPr/>
          </p:nvPicPr>
          <p:blipFill>
            <a:blip r:embed="rId12"/>
            <a:stretch>
              <a:fillRect/>
            </a:stretch>
          </p:blipFill>
          <p:spPr>
            <a:xfrm>
              <a:off x="606599" y="1840110"/>
              <a:ext cx="3505673" cy="1645773"/>
            </a:xfrm>
            <a:prstGeom prst="rect">
              <a:avLst/>
            </a:prstGeom>
          </p:spPr>
        </p:pic>
        <p:sp>
          <p:nvSpPr>
            <p:cNvPr id="13" name="TextBox 12">
              <a:extLst>
                <a:ext uri="{FF2B5EF4-FFF2-40B4-BE49-F238E27FC236}">
                  <a16:creationId xmlns:a16="http://schemas.microsoft.com/office/drawing/2014/main" id="{2DC7D490-CD49-B296-4501-D57EC92E32D6}"/>
                </a:ext>
              </a:extLst>
            </p:cNvPr>
            <p:cNvSpPr txBox="1"/>
            <p:nvPr/>
          </p:nvSpPr>
          <p:spPr>
            <a:xfrm>
              <a:off x="848660" y="1427851"/>
              <a:ext cx="302154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800">
                  <a:latin typeface="Calibri" panose="020F0502020204030204" pitchFamily="34" charset="0"/>
                  <a:ea typeface="Calibri" panose="020F0502020204030204" pitchFamily="34" charset="0"/>
                  <a:cs typeface="Calibri" panose="020F0502020204030204" pitchFamily="34" charset="0"/>
                </a:rPr>
                <a:t>Assisted vs Unassisted</a:t>
              </a:r>
            </a:p>
          </p:txBody>
        </p:sp>
      </p:gr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a:extLst>
            <a:ext uri="{FF2B5EF4-FFF2-40B4-BE49-F238E27FC236}">
              <a16:creationId xmlns:a16="http://schemas.microsoft.com/office/drawing/2014/main" id="{2C3C01EC-7795-84D8-EDF1-B9BBF9DB1DB2}"/>
            </a:ext>
          </a:extLst>
        </p:cNvPr>
        <p:cNvGrpSpPr/>
        <p:nvPr/>
      </p:nvGrpSpPr>
      <p:grpSpPr>
        <a:xfrm>
          <a:off x="0" y="0"/>
          <a:ext cx="0" cy="0"/>
          <a:chOff x="0" y="0"/>
          <a:chExt cx="0" cy="0"/>
        </a:xfrm>
      </p:grpSpPr>
      <p:grpSp>
        <p:nvGrpSpPr>
          <p:cNvPr id="185" name="Google Shape;185;p18">
            <a:extLst>
              <a:ext uri="{FF2B5EF4-FFF2-40B4-BE49-F238E27FC236}">
                <a16:creationId xmlns:a16="http://schemas.microsoft.com/office/drawing/2014/main" id="{7664E7A2-DD69-A237-C232-AA39173EDDD6}"/>
              </a:ext>
            </a:extLst>
          </p:cNvPr>
          <p:cNvGrpSpPr/>
          <p:nvPr/>
        </p:nvGrpSpPr>
        <p:grpSpPr>
          <a:xfrm>
            <a:off x="307609" y="5851991"/>
            <a:ext cx="8528778" cy="1486012"/>
            <a:chOff x="874819" y="703376"/>
            <a:chExt cx="7534216" cy="1312724"/>
          </a:xfrm>
        </p:grpSpPr>
        <p:grpSp>
          <p:nvGrpSpPr>
            <p:cNvPr id="186" name="Google Shape;186;p18">
              <a:extLst>
                <a:ext uri="{FF2B5EF4-FFF2-40B4-BE49-F238E27FC236}">
                  <a16:creationId xmlns:a16="http://schemas.microsoft.com/office/drawing/2014/main" id="{F24B8758-8124-23F9-F6C7-4F6F532D28C0}"/>
                </a:ext>
              </a:extLst>
            </p:cNvPr>
            <p:cNvGrpSpPr/>
            <p:nvPr/>
          </p:nvGrpSpPr>
          <p:grpSpPr>
            <a:xfrm>
              <a:off x="874819" y="1017719"/>
              <a:ext cx="7534216" cy="998381"/>
              <a:chOff x="874819" y="1017719"/>
              <a:chExt cx="7534216" cy="998381"/>
            </a:xfrm>
          </p:grpSpPr>
          <p:grpSp>
            <p:nvGrpSpPr>
              <p:cNvPr id="187" name="Google Shape;187;p18">
                <a:extLst>
                  <a:ext uri="{FF2B5EF4-FFF2-40B4-BE49-F238E27FC236}">
                    <a16:creationId xmlns:a16="http://schemas.microsoft.com/office/drawing/2014/main" id="{5539BE86-9D7A-46CF-D919-994DE936BD4B}"/>
                  </a:ext>
                </a:extLst>
              </p:cNvPr>
              <p:cNvGrpSpPr/>
              <p:nvPr/>
            </p:nvGrpSpPr>
            <p:grpSpPr>
              <a:xfrm>
                <a:off x="874819" y="1017719"/>
                <a:ext cx="5734815" cy="994198"/>
                <a:chOff x="405250" y="1142100"/>
                <a:chExt cx="7007350" cy="1220175"/>
              </a:xfrm>
            </p:grpSpPr>
            <p:pic>
              <p:nvPicPr>
                <p:cNvPr id="188" name="Google Shape;188;p18">
                  <a:extLst>
                    <a:ext uri="{FF2B5EF4-FFF2-40B4-BE49-F238E27FC236}">
                      <a16:creationId xmlns:a16="http://schemas.microsoft.com/office/drawing/2014/main" id="{50EA9917-7C50-3161-3CC7-C0C30052D505}"/>
                    </a:ext>
                  </a:extLst>
                </p:cNvPr>
                <p:cNvPicPr preferRelativeResize="0"/>
                <p:nvPr/>
              </p:nvPicPr>
              <p:blipFill>
                <a:blip r:embed="rId3">
                  <a:alphaModFix/>
                </a:blip>
                <a:stretch>
                  <a:fillRect/>
                </a:stretch>
              </p:blipFill>
              <p:spPr>
                <a:xfrm>
                  <a:off x="405250" y="1142100"/>
                  <a:ext cx="2620925" cy="1220175"/>
                </a:xfrm>
                <a:prstGeom prst="rect">
                  <a:avLst/>
                </a:prstGeom>
                <a:noFill/>
                <a:ln>
                  <a:noFill/>
                </a:ln>
              </p:spPr>
            </p:pic>
            <p:pic>
              <p:nvPicPr>
                <p:cNvPr id="189" name="Google Shape;189;p18">
                  <a:extLst>
                    <a:ext uri="{FF2B5EF4-FFF2-40B4-BE49-F238E27FC236}">
                      <a16:creationId xmlns:a16="http://schemas.microsoft.com/office/drawing/2014/main" id="{21EDE525-48E0-5DCB-4BFE-91076CFB9A08}"/>
                    </a:ext>
                  </a:extLst>
                </p:cNvPr>
                <p:cNvPicPr preferRelativeResize="0"/>
                <p:nvPr/>
              </p:nvPicPr>
              <p:blipFill>
                <a:blip r:embed="rId4">
                  <a:alphaModFix/>
                </a:blip>
                <a:stretch>
                  <a:fillRect/>
                </a:stretch>
              </p:blipFill>
              <p:spPr>
                <a:xfrm>
                  <a:off x="2598472" y="1142100"/>
                  <a:ext cx="2620905" cy="1220175"/>
                </a:xfrm>
                <a:prstGeom prst="rect">
                  <a:avLst/>
                </a:prstGeom>
                <a:noFill/>
                <a:ln>
                  <a:noFill/>
                </a:ln>
              </p:spPr>
            </p:pic>
            <p:pic>
              <p:nvPicPr>
                <p:cNvPr id="190" name="Google Shape;190;p18">
                  <a:extLst>
                    <a:ext uri="{FF2B5EF4-FFF2-40B4-BE49-F238E27FC236}">
                      <a16:creationId xmlns:a16="http://schemas.microsoft.com/office/drawing/2014/main" id="{2B6573C9-DC9C-B3FE-32E8-1B9E849CBDDF}"/>
                    </a:ext>
                  </a:extLst>
                </p:cNvPr>
                <p:cNvPicPr preferRelativeResize="0"/>
                <p:nvPr/>
              </p:nvPicPr>
              <p:blipFill>
                <a:blip r:embed="rId5">
                  <a:alphaModFix/>
                </a:blip>
                <a:stretch>
                  <a:fillRect/>
                </a:stretch>
              </p:blipFill>
              <p:spPr>
                <a:xfrm>
                  <a:off x="4797172" y="1142100"/>
                  <a:ext cx="2615428" cy="1220175"/>
                </a:xfrm>
                <a:prstGeom prst="rect">
                  <a:avLst/>
                </a:prstGeom>
                <a:noFill/>
                <a:ln>
                  <a:noFill/>
                </a:ln>
              </p:spPr>
            </p:pic>
          </p:grpSp>
          <p:pic>
            <p:nvPicPr>
              <p:cNvPr id="191" name="Google Shape;191;p18">
                <a:extLst>
                  <a:ext uri="{FF2B5EF4-FFF2-40B4-BE49-F238E27FC236}">
                    <a16:creationId xmlns:a16="http://schemas.microsoft.com/office/drawing/2014/main" id="{34BB9535-6D79-B12A-2955-16AB7156AACF}"/>
                  </a:ext>
                </a:extLst>
              </p:cNvPr>
              <p:cNvPicPr preferRelativeResize="0"/>
              <p:nvPr/>
            </p:nvPicPr>
            <p:blipFill>
              <a:blip r:embed="rId6">
                <a:alphaModFix/>
              </a:blip>
              <a:stretch>
                <a:fillRect/>
              </a:stretch>
            </p:blipFill>
            <p:spPr>
              <a:xfrm>
                <a:off x="6264085" y="1017816"/>
                <a:ext cx="2144950" cy="998284"/>
              </a:xfrm>
              <a:prstGeom prst="rect">
                <a:avLst/>
              </a:prstGeom>
              <a:noFill/>
              <a:ln>
                <a:noFill/>
              </a:ln>
            </p:spPr>
          </p:pic>
        </p:grpSp>
        <p:sp>
          <p:nvSpPr>
            <p:cNvPr id="192" name="Google Shape;192;p18">
              <a:extLst>
                <a:ext uri="{FF2B5EF4-FFF2-40B4-BE49-F238E27FC236}">
                  <a16:creationId xmlns:a16="http://schemas.microsoft.com/office/drawing/2014/main" id="{6F4DCD70-AA24-D349-4F82-3B3488CDD90F}"/>
                </a:ext>
              </a:extLst>
            </p:cNvPr>
            <p:cNvSpPr txBox="1"/>
            <p:nvPr/>
          </p:nvSpPr>
          <p:spPr>
            <a:xfrm>
              <a:off x="4168674" y="703376"/>
              <a:ext cx="946500" cy="23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2"/>
                  </a:solidFill>
                </a:rPr>
                <a:t>Lateral</a:t>
              </a:r>
              <a:endParaRPr sz="1200">
                <a:solidFill>
                  <a:schemeClr val="dk2"/>
                </a:solidFill>
              </a:endParaRPr>
            </a:p>
          </p:txBody>
        </p:sp>
      </p:grpSp>
      <p:grpSp>
        <p:nvGrpSpPr>
          <p:cNvPr id="193" name="Google Shape;193;p18">
            <a:extLst>
              <a:ext uri="{FF2B5EF4-FFF2-40B4-BE49-F238E27FC236}">
                <a16:creationId xmlns:a16="http://schemas.microsoft.com/office/drawing/2014/main" id="{3D13732D-9B9C-0A13-7523-08FBE37870DF}"/>
              </a:ext>
            </a:extLst>
          </p:cNvPr>
          <p:cNvGrpSpPr/>
          <p:nvPr/>
        </p:nvGrpSpPr>
        <p:grpSpPr>
          <a:xfrm>
            <a:off x="342151" y="7651346"/>
            <a:ext cx="8459689" cy="1535366"/>
            <a:chOff x="4898575" y="659918"/>
            <a:chExt cx="7314198" cy="1327468"/>
          </a:xfrm>
        </p:grpSpPr>
        <p:grpSp>
          <p:nvGrpSpPr>
            <p:cNvPr id="194" name="Google Shape;194;p18">
              <a:extLst>
                <a:ext uri="{FF2B5EF4-FFF2-40B4-BE49-F238E27FC236}">
                  <a16:creationId xmlns:a16="http://schemas.microsoft.com/office/drawing/2014/main" id="{49A77F77-69B4-0C88-EF67-4D34272389FC}"/>
                </a:ext>
              </a:extLst>
            </p:cNvPr>
            <p:cNvGrpSpPr/>
            <p:nvPr/>
          </p:nvGrpSpPr>
          <p:grpSpPr>
            <a:xfrm>
              <a:off x="4898575" y="1008944"/>
              <a:ext cx="7314198" cy="978442"/>
              <a:chOff x="4898575" y="1008944"/>
              <a:chExt cx="7314198" cy="978442"/>
            </a:xfrm>
          </p:grpSpPr>
          <p:pic>
            <p:nvPicPr>
              <p:cNvPr id="195" name="Google Shape;195;p18">
                <a:extLst>
                  <a:ext uri="{FF2B5EF4-FFF2-40B4-BE49-F238E27FC236}">
                    <a16:creationId xmlns:a16="http://schemas.microsoft.com/office/drawing/2014/main" id="{93767BA1-7FF2-0B9D-690A-83D9348828AD}"/>
                  </a:ext>
                </a:extLst>
              </p:cNvPr>
              <p:cNvPicPr preferRelativeResize="0"/>
              <p:nvPr/>
            </p:nvPicPr>
            <p:blipFill>
              <a:blip r:embed="rId7">
                <a:alphaModFix/>
              </a:blip>
              <a:stretch>
                <a:fillRect/>
              </a:stretch>
            </p:blipFill>
            <p:spPr>
              <a:xfrm>
                <a:off x="4898575" y="1017725"/>
                <a:ext cx="2081799" cy="969661"/>
              </a:xfrm>
              <a:prstGeom prst="rect">
                <a:avLst/>
              </a:prstGeom>
              <a:noFill/>
              <a:ln>
                <a:noFill/>
              </a:ln>
            </p:spPr>
          </p:pic>
          <p:pic>
            <p:nvPicPr>
              <p:cNvPr id="196" name="Google Shape;196;p18">
                <a:extLst>
                  <a:ext uri="{FF2B5EF4-FFF2-40B4-BE49-F238E27FC236}">
                    <a16:creationId xmlns:a16="http://schemas.microsoft.com/office/drawing/2014/main" id="{08C64514-EE2C-BD12-0166-C098EAB2D67F}"/>
                  </a:ext>
                </a:extLst>
              </p:cNvPr>
              <p:cNvPicPr preferRelativeResize="0"/>
              <p:nvPr/>
            </p:nvPicPr>
            <p:blipFill>
              <a:blip r:embed="rId8">
                <a:alphaModFix/>
              </a:blip>
              <a:stretch>
                <a:fillRect/>
              </a:stretch>
            </p:blipFill>
            <p:spPr>
              <a:xfrm>
                <a:off x="6642708" y="1013679"/>
                <a:ext cx="2081799" cy="967350"/>
              </a:xfrm>
              <a:prstGeom prst="rect">
                <a:avLst/>
              </a:prstGeom>
              <a:noFill/>
              <a:ln>
                <a:noFill/>
              </a:ln>
            </p:spPr>
          </p:pic>
          <p:pic>
            <p:nvPicPr>
              <p:cNvPr id="197" name="Google Shape;197;p18">
                <a:extLst>
                  <a:ext uri="{FF2B5EF4-FFF2-40B4-BE49-F238E27FC236}">
                    <a16:creationId xmlns:a16="http://schemas.microsoft.com/office/drawing/2014/main" id="{A8653E03-DF02-51B9-5163-B71210D3E2D6}"/>
                  </a:ext>
                </a:extLst>
              </p:cNvPr>
              <p:cNvPicPr preferRelativeResize="0"/>
              <p:nvPr/>
            </p:nvPicPr>
            <p:blipFill>
              <a:blip r:embed="rId9">
                <a:alphaModFix/>
              </a:blip>
              <a:stretch>
                <a:fillRect/>
              </a:stretch>
            </p:blipFill>
            <p:spPr>
              <a:xfrm>
                <a:off x="8386841" y="1013679"/>
                <a:ext cx="2081799" cy="969109"/>
              </a:xfrm>
              <a:prstGeom prst="rect">
                <a:avLst/>
              </a:prstGeom>
              <a:noFill/>
              <a:ln>
                <a:noFill/>
              </a:ln>
            </p:spPr>
          </p:pic>
          <p:pic>
            <p:nvPicPr>
              <p:cNvPr id="198" name="Google Shape;198;p18">
                <a:extLst>
                  <a:ext uri="{FF2B5EF4-FFF2-40B4-BE49-F238E27FC236}">
                    <a16:creationId xmlns:a16="http://schemas.microsoft.com/office/drawing/2014/main" id="{FE6EE902-9F64-EEAE-9EFD-A7F2C2DBFFDB}"/>
                  </a:ext>
                </a:extLst>
              </p:cNvPr>
              <p:cNvPicPr preferRelativeResize="0"/>
              <p:nvPr/>
            </p:nvPicPr>
            <p:blipFill>
              <a:blip r:embed="rId10">
                <a:alphaModFix/>
              </a:blip>
              <a:stretch>
                <a:fillRect/>
              </a:stretch>
            </p:blipFill>
            <p:spPr>
              <a:xfrm>
                <a:off x="10130974" y="1008944"/>
                <a:ext cx="2081799" cy="968806"/>
              </a:xfrm>
              <a:prstGeom prst="rect">
                <a:avLst/>
              </a:prstGeom>
              <a:noFill/>
              <a:ln>
                <a:noFill/>
              </a:ln>
            </p:spPr>
          </p:pic>
        </p:grpSp>
        <p:sp>
          <p:nvSpPr>
            <p:cNvPr id="199" name="Google Shape;199;p18">
              <a:extLst>
                <a:ext uri="{FF2B5EF4-FFF2-40B4-BE49-F238E27FC236}">
                  <a16:creationId xmlns:a16="http://schemas.microsoft.com/office/drawing/2014/main" id="{77759BB2-232B-8B9D-12A8-03173EB7A59B}"/>
                </a:ext>
              </a:extLst>
            </p:cNvPr>
            <p:cNvSpPr txBox="1"/>
            <p:nvPr/>
          </p:nvSpPr>
          <p:spPr>
            <a:xfrm>
              <a:off x="7982127" y="659918"/>
              <a:ext cx="1147094" cy="35376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2"/>
                  </a:solidFill>
                </a:rPr>
                <a:t>Posterior</a:t>
              </a:r>
              <a:endParaRPr sz="1600">
                <a:solidFill>
                  <a:schemeClr val="dk2"/>
                </a:solidFill>
              </a:endParaRPr>
            </a:p>
          </p:txBody>
        </p:sp>
      </p:grpSp>
      <p:grpSp>
        <p:nvGrpSpPr>
          <p:cNvPr id="7" name="Group 6">
            <a:extLst>
              <a:ext uri="{FF2B5EF4-FFF2-40B4-BE49-F238E27FC236}">
                <a16:creationId xmlns:a16="http://schemas.microsoft.com/office/drawing/2014/main" id="{86A6D994-5257-4A97-FEC5-78E0963A463F}"/>
              </a:ext>
            </a:extLst>
          </p:cNvPr>
          <p:cNvGrpSpPr/>
          <p:nvPr/>
        </p:nvGrpSpPr>
        <p:grpSpPr>
          <a:xfrm>
            <a:off x="4752038" y="1478937"/>
            <a:ext cx="3817096" cy="2371168"/>
            <a:chOff x="7096384" y="785909"/>
            <a:chExt cx="4198813" cy="2404534"/>
          </a:xfrm>
        </p:grpSpPr>
        <p:pic>
          <p:nvPicPr>
            <p:cNvPr id="200" name="Google Shape;200;p18">
              <a:extLst>
                <a:ext uri="{FF2B5EF4-FFF2-40B4-BE49-F238E27FC236}">
                  <a16:creationId xmlns:a16="http://schemas.microsoft.com/office/drawing/2014/main" id="{C74E30C5-E3D2-6DBF-BBAB-E9D6A30F28B4}"/>
                </a:ext>
              </a:extLst>
            </p:cNvPr>
            <p:cNvPicPr preferRelativeResize="0"/>
            <p:nvPr/>
          </p:nvPicPr>
          <p:blipFill>
            <a:blip r:embed="rId11">
              <a:alphaModFix/>
            </a:blip>
            <a:stretch>
              <a:fillRect/>
            </a:stretch>
          </p:blipFill>
          <p:spPr>
            <a:xfrm>
              <a:off x="7096384" y="1200441"/>
              <a:ext cx="4198813" cy="1990002"/>
            </a:xfrm>
            <a:prstGeom prst="rect">
              <a:avLst/>
            </a:prstGeom>
            <a:noFill/>
            <a:ln>
              <a:noFill/>
            </a:ln>
          </p:spPr>
        </p:pic>
        <p:sp>
          <p:nvSpPr>
            <p:cNvPr id="201" name="Google Shape;201;p18">
              <a:extLst>
                <a:ext uri="{FF2B5EF4-FFF2-40B4-BE49-F238E27FC236}">
                  <a16:creationId xmlns:a16="http://schemas.microsoft.com/office/drawing/2014/main" id="{5D41CB80-F443-7A5B-F900-20D537D1AA8C}"/>
                </a:ext>
              </a:extLst>
            </p:cNvPr>
            <p:cNvSpPr txBox="1"/>
            <p:nvPr/>
          </p:nvSpPr>
          <p:spPr>
            <a:xfrm>
              <a:off x="8606149" y="785909"/>
              <a:ext cx="1179282" cy="36262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2"/>
                  </a:solidFill>
                  <a:latin typeface="Calibri" panose="020F0502020204030204" pitchFamily="34" charset="0"/>
                  <a:ea typeface="Calibri" panose="020F0502020204030204" pitchFamily="34" charset="0"/>
                  <a:cs typeface="Calibri" panose="020F0502020204030204" pitchFamily="34" charset="0"/>
                </a:rPr>
                <a:t>Healthy</a:t>
              </a:r>
              <a:endParaRPr sz="1600">
                <a:solidFill>
                  <a:schemeClr val="dk2"/>
                </a:solidFill>
                <a:latin typeface="Calibri" panose="020F0502020204030204" pitchFamily="34" charset="0"/>
                <a:ea typeface="Calibri" panose="020F0502020204030204" pitchFamily="34" charset="0"/>
                <a:cs typeface="Calibri" panose="020F0502020204030204" pitchFamily="34" charset="0"/>
              </a:endParaRPr>
            </a:p>
          </p:txBody>
        </p:sp>
      </p:grpSp>
      <p:sp>
        <p:nvSpPr>
          <p:cNvPr id="6" name="Google Shape;143;p15">
            <a:extLst>
              <a:ext uri="{FF2B5EF4-FFF2-40B4-BE49-F238E27FC236}">
                <a16:creationId xmlns:a16="http://schemas.microsoft.com/office/drawing/2014/main" id="{3478A11B-1E38-50BB-7E4C-7E63BAA7AACD}"/>
              </a:ext>
            </a:extLst>
          </p:cNvPr>
          <p:cNvSpPr txBox="1">
            <a:spLocks noGrp="1"/>
          </p:cNvSpPr>
          <p:nvPr>
            <p:ph type="title"/>
          </p:nvPr>
        </p:nvSpPr>
        <p:spPr>
          <a:xfrm>
            <a:off x="514350" y="388399"/>
            <a:ext cx="7505700" cy="7165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Biomechanical Modeling</a:t>
            </a:r>
            <a:r>
              <a:rPr lang="en" sz="2800"/>
              <a:t> | </a:t>
            </a:r>
            <a:r>
              <a:rPr lang="en" sz="2000"/>
              <a:t>Bionic System</a:t>
            </a:r>
            <a:endParaRPr sz="2800"/>
          </a:p>
        </p:txBody>
      </p:sp>
      <p:grpSp>
        <p:nvGrpSpPr>
          <p:cNvPr id="4" name="Group 3">
            <a:extLst>
              <a:ext uri="{FF2B5EF4-FFF2-40B4-BE49-F238E27FC236}">
                <a16:creationId xmlns:a16="http://schemas.microsoft.com/office/drawing/2014/main" id="{B68FC519-52FD-68FB-1E90-9717FC46DCCF}"/>
              </a:ext>
            </a:extLst>
          </p:cNvPr>
          <p:cNvGrpSpPr/>
          <p:nvPr/>
        </p:nvGrpSpPr>
        <p:grpSpPr>
          <a:xfrm>
            <a:off x="625645" y="1396151"/>
            <a:ext cx="3817094" cy="2453954"/>
            <a:chOff x="606599" y="1427851"/>
            <a:chExt cx="3505673" cy="2058032"/>
          </a:xfrm>
        </p:grpSpPr>
        <p:pic>
          <p:nvPicPr>
            <p:cNvPr id="2" name="Picture 1" descr="A graph of a graph&#10;&#10;Description automatically generated">
              <a:extLst>
                <a:ext uri="{FF2B5EF4-FFF2-40B4-BE49-F238E27FC236}">
                  <a16:creationId xmlns:a16="http://schemas.microsoft.com/office/drawing/2014/main" id="{1515082D-5BE7-D344-BBB9-6451A7E10127}"/>
                </a:ext>
              </a:extLst>
            </p:cNvPr>
            <p:cNvPicPr>
              <a:picLocks noChangeAspect="1"/>
            </p:cNvPicPr>
            <p:nvPr/>
          </p:nvPicPr>
          <p:blipFill>
            <a:blip r:embed="rId12"/>
            <a:stretch>
              <a:fillRect/>
            </a:stretch>
          </p:blipFill>
          <p:spPr>
            <a:xfrm>
              <a:off x="606599" y="1840110"/>
              <a:ext cx="3505673" cy="1645773"/>
            </a:xfrm>
            <a:prstGeom prst="rect">
              <a:avLst/>
            </a:prstGeom>
          </p:spPr>
        </p:pic>
        <p:sp>
          <p:nvSpPr>
            <p:cNvPr id="3" name="TextBox 2">
              <a:extLst>
                <a:ext uri="{FF2B5EF4-FFF2-40B4-BE49-F238E27FC236}">
                  <a16:creationId xmlns:a16="http://schemas.microsoft.com/office/drawing/2014/main" id="{BE86CF30-C00A-F14F-D9C7-853E336941F5}"/>
                </a:ext>
              </a:extLst>
            </p:cNvPr>
            <p:cNvSpPr txBox="1"/>
            <p:nvPr/>
          </p:nvSpPr>
          <p:spPr>
            <a:xfrm>
              <a:off x="848660" y="1427851"/>
              <a:ext cx="302154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800">
                  <a:latin typeface="Calibri" panose="020F0502020204030204" pitchFamily="34" charset="0"/>
                  <a:ea typeface="Calibri" panose="020F0502020204030204" pitchFamily="34" charset="0"/>
                  <a:cs typeface="Calibri" panose="020F0502020204030204" pitchFamily="34" charset="0"/>
                </a:rPr>
                <a:t>Assisted vs Unassisted</a:t>
              </a:r>
            </a:p>
          </p:txBody>
        </p:sp>
      </p:grpSp>
    </p:spTree>
    <p:extLst>
      <p:ext uri="{BB962C8B-B14F-4D97-AF65-F5344CB8AC3E}">
        <p14:creationId xmlns:p14="http://schemas.microsoft.com/office/powerpoint/2010/main" val="36887298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208" name="Google Shape;208;p19"/>
          <p:cNvPicPr preferRelativeResize="0"/>
          <p:nvPr/>
        </p:nvPicPr>
        <p:blipFill>
          <a:blip r:embed="rId3">
            <a:alphaModFix/>
          </a:blip>
          <a:stretch>
            <a:fillRect/>
          </a:stretch>
        </p:blipFill>
        <p:spPr>
          <a:xfrm>
            <a:off x="1084074" y="2776747"/>
            <a:ext cx="3785743" cy="1893884"/>
          </a:xfrm>
          <a:prstGeom prst="rect">
            <a:avLst/>
          </a:prstGeom>
          <a:noFill/>
          <a:ln>
            <a:noFill/>
          </a:ln>
        </p:spPr>
      </p:pic>
      <p:pic>
        <p:nvPicPr>
          <p:cNvPr id="210" name="Google Shape;210;p19"/>
          <p:cNvPicPr preferRelativeResize="0"/>
          <p:nvPr/>
        </p:nvPicPr>
        <p:blipFill>
          <a:blip r:embed="rId4">
            <a:alphaModFix/>
          </a:blip>
          <a:stretch>
            <a:fillRect/>
          </a:stretch>
        </p:blipFill>
        <p:spPr>
          <a:xfrm>
            <a:off x="5441692" y="2736849"/>
            <a:ext cx="2578358" cy="1933782"/>
          </a:xfrm>
          <a:prstGeom prst="rect">
            <a:avLst/>
          </a:prstGeom>
          <a:noFill/>
          <a:ln>
            <a:noFill/>
          </a:ln>
        </p:spPr>
      </p:pic>
      <p:sp>
        <p:nvSpPr>
          <p:cNvPr id="5" name="Google Shape;143;p15">
            <a:extLst>
              <a:ext uri="{FF2B5EF4-FFF2-40B4-BE49-F238E27FC236}">
                <a16:creationId xmlns:a16="http://schemas.microsoft.com/office/drawing/2014/main" id="{EA39A97F-31B0-FE5E-6B5D-9CDBB8C258F6}"/>
              </a:ext>
            </a:extLst>
          </p:cNvPr>
          <p:cNvSpPr txBox="1">
            <a:spLocks/>
          </p:cNvSpPr>
          <p:nvPr/>
        </p:nvSpPr>
        <p:spPr>
          <a:xfrm>
            <a:off x="514350" y="388399"/>
            <a:ext cx="7505700" cy="716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r>
              <a:rPr lang="en-US"/>
              <a:t>Biomechanical Modeling</a:t>
            </a:r>
            <a:r>
              <a:rPr lang="en-US" sz="2800"/>
              <a:t> | </a:t>
            </a:r>
            <a:r>
              <a:rPr lang="en-US" sz="2000"/>
              <a:t>Bionic System</a:t>
            </a:r>
            <a:endParaRPr lang="en-US" sz="2800"/>
          </a:p>
        </p:txBody>
      </p:sp>
      <p:sp>
        <p:nvSpPr>
          <p:cNvPr id="6" name="Google Shape;144;p15">
            <a:extLst>
              <a:ext uri="{FF2B5EF4-FFF2-40B4-BE49-F238E27FC236}">
                <a16:creationId xmlns:a16="http://schemas.microsoft.com/office/drawing/2014/main" id="{C6A54088-D1B8-ADDB-0A5A-EA49127D1D1A}"/>
              </a:ext>
            </a:extLst>
          </p:cNvPr>
          <p:cNvSpPr txBox="1">
            <a:spLocks/>
          </p:cNvSpPr>
          <p:nvPr/>
        </p:nvSpPr>
        <p:spPr>
          <a:xfrm>
            <a:off x="512199" y="1241187"/>
            <a:ext cx="8030668" cy="149566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r>
              <a:rPr lang="en-US" sz="1800"/>
              <a:t>The overall metabolic cost of gait with MG with the actuator is low compared to unassisted gait, indicating that the bionic system aided in gait</a:t>
            </a:r>
          </a:p>
          <a:p>
            <a:r>
              <a:rPr lang="en-US" sz="1800"/>
              <a:t>The forces generated in the rectus femoris and </a:t>
            </a:r>
            <a:r>
              <a:rPr lang="en-US" sz="1800" err="1"/>
              <a:t>vasti</a:t>
            </a:r>
            <a:r>
              <a:rPr lang="en-US" sz="1800"/>
              <a:t> in the model with the actuator is far less than those in the model without the actuator</a:t>
            </a: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b275f0ee-688d-4a8d-b387-ef36f82d08a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A81CFEFC6245D49B44F786DB9FEFC08" ma:contentTypeVersion="11" ma:contentTypeDescription="Create a new document." ma:contentTypeScope="" ma:versionID="752b1eee00d6e0fced4f21276b390ca6">
  <xsd:schema xmlns:xsd="http://www.w3.org/2001/XMLSchema" xmlns:xs="http://www.w3.org/2001/XMLSchema" xmlns:p="http://schemas.microsoft.com/office/2006/metadata/properties" xmlns:ns3="b275f0ee-688d-4a8d-b387-ef36f82d08ae" targetNamespace="http://schemas.microsoft.com/office/2006/metadata/properties" ma:root="true" ma:fieldsID="a80fbadf95325d19042e3f5f88ea8b8b" ns3:_="">
    <xsd:import namespace="b275f0ee-688d-4a8d-b387-ef36f82d08ae"/>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SystemTags" minOccurs="0"/>
                <xsd:element ref="ns3:MediaServiceGenerationTime" minOccurs="0"/>
                <xsd:element ref="ns3:MediaServiceEventHashCode" minOccurs="0"/>
                <xsd:element ref="ns3:MediaLengthInSecond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275f0ee-688d-4a8d-b387-ef36f82d08ae"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4F8483-E63C-421C-A23C-D7F7ADA7A71A}">
  <ds:schemaRefs>
    <ds:schemaRef ds:uri="http://schemas.microsoft.com/sharepoint/v3/contenttype/forms"/>
  </ds:schemaRefs>
</ds:datastoreItem>
</file>

<file path=customXml/itemProps2.xml><?xml version="1.0" encoding="utf-8"?>
<ds:datastoreItem xmlns:ds="http://schemas.openxmlformats.org/officeDocument/2006/customXml" ds:itemID="{1A2F2C67-CB8E-4EB1-8A41-339BC72AF9DA}">
  <ds:schemaRefs>
    <ds:schemaRef ds:uri="http://www.w3.org/XML/1998/namespace"/>
    <ds:schemaRef ds:uri="http://schemas.openxmlformats.org/package/2006/metadata/core-properties"/>
    <ds:schemaRef ds:uri="http://purl.org/dc/dcmitype/"/>
    <ds:schemaRef ds:uri="b275f0ee-688d-4a8d-b387-ef36f82d08ae"/>
    <ds:schemaRef ds:uri="http://purl.org/dc/terms/"/>
    <ds:schemaRef ds:uri="http://purl.org/dc/elements/1.1/"/>
    <ds:schemaRef ds:uri="http://schemas.microsoft.com/office/2006/documentManagement/type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6D249FF2-8A44-4D06-9DB0-4CEA34E34D21}">
  <ds:schemaRefs>
    <ds:schemaRef ds:uri="b275f0ee-688d-4a8d-b387-ef36f82d08a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1644</Words>
  <Application>Microsoft Office PowerPoint</Application>
  <PresentationFormat>On-screen Show (16:9)</PresentationFormat>
  <Paragraphs>223</Paragraphs>
  <Slides>22</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Cambria Math</vt:lpstr>
      <vt:lpstr>Nunito</vt:lpstr>
      <vt:lpstr>Trebuchet MS</vt:lpstr>
      <vt:lpstr>Calibri</vt:lpstr>
      <vt:lpstr>Arial</vt:lpstr>
      <vt:lpstr>Shift</vt:lpstr>
      <vt:lpstr>Bionics Solution for Myasthenia Gravis</vt:lpstr>
      <vt:lpstr>Background</vt:lpstr>
      <vt:lpstr>Background</vt:lpstr>
      <vt:lpstr>Biomechanical Modeling | Pathology</vt:lpstr>
      <vt:lpstr>Biomechanical Modeling | Pathology</vt:lpstr>
      <vt:lpstr>Biomechanical Modeling | Pathology</vt:lpstr>
      <vt:lpstr>Biomechanical Modeling | Bionic System</vt:lpstr>
      <vt:lpstr>Biomechanical Modeling | Bionic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85%</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Aggy T</dc:creator>
  <cp:lastModifiedBy>Agathiya Tharun</cp:lastModifiedBy>
  <cp:revision>1</cp:revision>
  <dcterms:modified xsi:type="dcterms:W3CDTF">2024-12-05T18:39:45Z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0x0101007A81CFEFC6245D49B44F786DB9FEFC08</vt:lpwstr>
  </property>
</Properties>
</file>